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4" r:id="rId4"/>
    <p:sldMasterId id="2147483701" r:id="rId5"/>
    <p:sldMasterId id="2147483726" r:id="rId6"/>
  </p:sldMasterIdLst>
  <p:notesMasterIdLst>
    <p:notesMasterId r:id="rId67"/>
  </p:notesMasterIdLst>
  <p:sldIdLst>
    <p:sldId id="257" r:id="rId7"/>
    <p:sldId id="372" r:id="rId8"/>
    <p:sldId id="373" r:id="rId9"/>
    <p:sldId id="374" r:id="rId10"/>
    <p:sldId id="260" r:id="rId11"/>
    <p:sldId id="261" r:id="rId12"/>
    <p:sldId id="352" r:id="rId13"/>
    <p:sldId id="354" r:id="rId14"/>
    <p:sldId id="266" r:id="rId15"/>
    <p:sldId id="315" r:id="rId16"/>
    <p:sldId id="313" r:id="rId17"/>
    <p:sldId id="348" r:id="rId18"/>
    <p:sldId id="314" r:id="rId19"/>
    <p:sldId id="345" r:id="rId20"/>
    <p:sldId id="344" r:id="rId21"/>
    <p:sldId id="375" r:id="rId22"/>
    <p:sldId id="377" r:id="rId23"/>
    <p:sldId id="312" r:id="rId24"/>
    <p:sldId id="318" r:id="rId25"/>
    <p:sldId id="321" r:id="rId26"/>
    <p:sldId id="309" r:id="rId27"/>
    <p:sldId id="310" r:id="rId28"/>
    <p:sldId id="324" r:id="rId29"/>
    <p:sldId id="332" r:id="rId30"/>
    <p:sldId id="331" r:id="rId31"/>
    <p:sldId id="322" r:id="rId32"/>
    <p:sldId id="325" r:id="rId33"/>
    <p:sldId id="323" r:id="rId34"/>
    <p:sldId id="367" r:id="rId35"/>
    <p:sldId id="368" r:id="rId36"/>
    <p:sldId id="339" r:id="rId37"/>
    <p:sldId id="333" r:id="rId38"/>
    <p:sldId id="334" r:id="rId39"/>
    <p:sldId id="335" r:id="rId40"/>
    <p:sldId id="336" r:id="rId41"/>
    <p:sldId id="337" r:id="rId42"/>
    <p:sldId id="338" r:id="rId43"/>
    <p:sldId id="340" r:id="rId44"/>
    <p:sldId id="341" r:id="rId45"/>
    <p:sldId id="349" r:id="rId46"/>
    <p:sldId id="350" r:id="rId47"/>
    <p:sldId id="363" r:id="rId48"/>
    <p:sldId id="364" r:id="rId49"/>
    <p:sldId id="330" r:id="rId50"/>
    <p:sldId id="365" r:id="rId51"/>
    <p:sldId id="366" r:id="rId52"/>
    <p:sldId id="360" r:id="rId53"/>
    <p:sldId id="361" r:id="rId54"/>
    <p:sldId id="362" r:id="rId55"/>
    <p:sldId id="346" r:id="rId56"/>
    <p:sldId id="347" r:id="rId57"/>
    <p:sldId id="343" r:id="rId58"/>
    <p:sldId id="369" r:id="rId59"/>
    <p:sldId id="353" r:id="rId60"/>
    <p:sldId id="317" r:id="rId61"/>
    <p:sldId id="316" r:id="rId62"/>
    <p:sldId id="351" r:id="rId63"/>
    <p:sldId id="307" r:id="rId64"/>
    <p:sldId id="376" r:id="rId65"/>
    <p:sldId id="308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4656C9F-369E-4B1E-9DF6-C61CEB131DA2}">
          <p14:sldIdLst>
            <p14:sldId id="257"/>
            <p14:sldId id="372"/>
            <p14:sldId id="373"/>
            <p14:sldId id="374"/>
            <p14:sldId id="260"/>
            <p14:sldId id="261"/>
            <p14:sldId id="352"/>
            <p14:sldId id="354"/>
          </p14:sldIdLst>
        </p14:section>
        <p14:section name="Modern SP Dev" id="{F5E49424-C614-41E3-BF33-B56C102D102A}">
          <p14:sldIdLst>
            <p14:sldId id="266"/>
            <p14:sldId id="315"/>
            <p14:sldId id="313"/>
            <p14:sldId id="348"/>
            <p14:sldId id="314"/>
            <p14:sldId id="345"/>
            <p14:sldId id="344"/>
            <p14:sldId id="375"/>
            <p14:sldId id="377"/>
          </p14:sldIdLst>
        </p14:section>
        <p14:section name="Visual Studio Code" id="{8FF5803A-4F49-40FA-B8BC-4EA228D51F39}">
          <p14:sldIdLst>
            <p14:sldId id="312"/>
            <p14:sldId id="318"/>
            <p14:sldId id="321"/>
            <p14:sldId id="309"/>
            <p14:sldId id="310"/>
            <p14:sldId id="324"/>
            <p14:sldId id="332"/>
            <p14:sldId id="331"/>
          </p14:sldIdLst>
        </p14:section>
        <p14:section name="NodeJS" id="{4DEDB9E2-E2F4-448A-9CBE-FE0814D9A011}">
          <p14:sldIdLst>
            <p14:sldId id="322"/>
            <p14:sldId id="325"/>
            <p14:sldId id="323"/>
            <p14:sldId id="367"/>
            <p14:sldId id="368"/>
          </p14:sldIdLst>
        </p14:section>
        <p14:section name="Bower" id="{DE0BDFB2-57D7-4F1F-B42A-8C1740BDD599}">
          <p14:sldIdLst>
            <p14:sldId id="339"/>
            <p14:sldId id="333"/>
            <p14:sldId id="334"/>
            <p14:sldId id="335"/>
            <p14:sldId id="336"/>
            <p14:sldId id="337"/>
            <p14:sldId id="338"/>
            <p14:sldId id="340"/>
            <p14:sldId id="341"/>
            <p14:sldId id="349"/>
            <p14:sldId id="350"/>
          </p14:sldIdLst>
        </p14:section>
        <p14:section name="Gulp/Grunt" id="{84368AE6-A540-4F5C-B581-D8B45AB48C0B}">
          <p14:sldIdLst>
            <p14:sldId id="363"/>
            <p14:sldId id="364"/>
            <p14:sldId id="330"/>
            <p14:sldId id="365"/>
            <p14:sldId id="366"/>
            <p14:sldId id="360"/>
            <p14:sldId id="361"/>
            <p14:sldId id="362"/>
          </p14:sldIdLst>
        </p14:section>
        <p14:section name="Yeoman" id="{EF720468-FBDA-47A0-A8F4-3472A73D1EDB}">
          <p14:sldIdLst>
            <p14:sldId id="346"/>
            <p14:sldId id="347"/>
            <p14:sldId id="343"/>
            <p14:sldId id="369"/>
            <p14:sldId id="353"/>
          </p14:sldIdLst>
        </p14:section>
        <p14:section name="Helpful Resources" id="{F56306B1-26BC-43A8-A90C-74C6D39281E5}">
          <p14:sldIdLst>
            <p14:sldId id="317"/>
            <p14:sldId id="316"/>
            <p14:sldId id="351"/>
            <p14:sldId id="307"/>
            <p14:sldId id="376"/>
            <p14:sldId id="30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77903" autoAdjust="0"/>
  </p:normalViewPr>
  <p:slideViewPr>
    <p:cSldViewPr snapToGrid="0">
      <p:cViewPr varScale="1">
        <p:scale>
          <a:sx n="75" d="100"/>
          <a:sy n="75" d="100"/>
        </p:scale>
        <p:origin x="1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notesMaster" Target="notesMasters/notesMaster1.xml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C0F28-C98F-4012-A72B-3C4A7F5AADA9}" type="datetimeFigureOut">
              <a:rPr lang="en-US" smtClean="0"/>
              <a:t>7/30/16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161A4-70BB-43CC-9FAA-13AFDA90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7C829-A82E-EF4C-8AAF-55D62A56CB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2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956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037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DF04893-4A42-4E29-99B1-14D925EB79C1}" type="datetime1">
              <a:rPr lang="en-US" smtClean="0">
                <a:solidFill>
                  <a:prstClr val="black"/>
                </a:solidFill>
              </a:rPr>
              <a:pPr/>
              <a:t>7/30/16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892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npm</a:t>
            </a:r>
            <a:r>
              <a:rPr lang="en-US" baseline="0" dirty="0" smtClean="0"/>
              <a:t> install bower –g (installs Bower </a:t>
            </a:r>
            <a:r>
              <a:rPr lang="en-US" baseline="0" dirty="0" err="1" smtClean="0"/>
              <a:t>Globablly</a:t>
            </a:r>
            <a:r>
              <a:rPr lang="en-US" baseline="0" dirty="0" smtClean="0"/>
              <a:t> on your workstation)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161A4-70BB-43CC-9FAA-13AFDA90613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00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Bring</a:t>
            </a:r>
            <a:r>
              <a:rPr lang="en-US" baseline="0" dirty="0" smtClean="0"/>
              <a:t> up a command prompt and type bower </a:t>
            </a:r>
            <a:r>
              <a:rPr lang="en-US" baseline="0" dirty="0" err="1" smtClean="0"/>
              <a:t>init</a:t>
            </a:r>
            <a:r>
              <a:rPr lang="en-US" baseline="0" dirty="0" smtClean="0"/>
              <a:t> in your project directory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161A4-70BB-43CC-9FAA-13AFDA90613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28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Things are shifting slightly away from Bower in favor of NPM </a:t>
            </a:r>
          </a:p>
          <a:p>
            <a:pPr lvl="1"/>
            <a:r>
              <a:rPr lang="en-US" dirty="0" smtClean="0"/>
              <a:t>Angular 2</a:t>
            </a:r>
          </a:p>
          <a:p>
            <a:pPr lvl="1"/>
            <a:r>
              <a:rPr lang="en-US" dirty="0" err="1" smtClean="0"/>
              <a:t>Webpack</a:t>
            </a:r>
            <a:r>
              <a:rPr lang="en-US" dirty="0" smtClean="0"/>
              <a:t> for packaging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There’s no right/wrong it’s just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161A4-70BB-43CC-9FAA-13AFDA90613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37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15938" y="900113"/>
            <a:ext cx="7986713" cy="4494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EC67E-402D-4FA6-937E-816E25842894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AB73F84-D2D6-4152-A3D8-17A850358932}" type="datetime1">
              <a:rPr lang="en-US" smtClean="0">
                <a:solidFill>
                  <a:prstClr val="black"/>
                </a:solidFill>
              </a:rPr>
              <a:pPr/>
              <a:t>7/30/16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0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0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jpeg"/><Relationship Id="rId8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7" Type="http://schemas.openxmlformats.org/officeDocument/2006/relationships/image" Target="../media/image24.jpeg"/><Relationship Id="rId8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8.jpeg"/><Relationship Id="rId3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9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0.jpeg"/><Relationship Id="rId3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1.jpeg"/><Relationship Id="rId3" Type="http://schemas.microsoft.com/office/2007/relationships/hdphoto" Target="../media/hdphoto2.wdp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2.jpe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3.jpe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4.jpe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8.jpeg"/><Relationship Id="rId3" Type="http://schemas.openxmlformats.org/officeDocument/2006/relationships/image" Target="../media/image12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5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5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5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5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5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5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5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6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5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8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3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2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2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603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13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42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4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9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56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982" y="6400800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05573" y="6552478"/>
            <a:ext cx="2844800" cy="1981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45069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6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20700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169152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3982" y="6400800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05573" y="6552478"/>
            <a:ext cx="2844800" cy="1981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30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00" y="1453178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152" y="1453178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0700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9152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-3982" y="6400800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05573" y="6552478"/>
            <a:ext cx="2844800" cy="1981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18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3982" y="6400800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05573" y="6552478"/>
            <a:ext cx="2844800" cy="1981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94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Generic Section Divider">
    <p:bg bwMode="ltGray">
      <p:bgPr>
        <a:gradFill>
          <a:gsLst>
            <a:gs pos="0">
              <a:srgbClr val="123C63"/>
            </a:gs>
            <a:gs pos="100000">
              <a:srgbClr val="70808E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665835"/>
            <a:ext cx="10911627" cy="1185965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4533" b="1" kern="1200" spc="-67" baseline="0" dirty="0">
                <a:gradFill>
                  <a:gsLst>
                    <a:gs pos="1000">
                      <a:schemeClr val="bg1"/>
                    </a:gs>
                    <a:gs pos="99000">
                      <a:schemeClr val="bg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201453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230258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54" y="6266992"/>
            <a:ext cx="1072772" cy="279584"/>
          </a:xfrm>
          <a:prstGeom prst="rect">
            <a:avLst/>
          </a:prstGeom>
        </p:spPr>
      </p:pic>
      <p:grpSp>
        <p:nvGrpSpPr>
          <p:cNvPr id="8" name="RGB Color Values" hidden="1"/>
          <p:cNvGrpSpPr/>
          <p:nvPr/>
        </p:nvGrpSpPr>
        <p:grpSpPr>
          <a:xfrm>
            <a:off x="0" y="-1524000"/>
            <a:ext cx="12192000" cy="9533467"/>
            <a:chOff x="0" y="-1143000"/>
            <a:chExt cx="9144000" cy="7150100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143000"/>
              <a:ext cx="409575" cy="8763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8162" y="-1143000"/>
              <a:ext cx="447675" cy="94297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2050" y="-1123950"/>
              <a:ext cx="361950" cy="9239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7099" y="5511800"/>
              <a:ext cx="2047875" cy="495300"/>
            </a:xfrm>
            <a:prstGeom prst="rect">
              <a:avLst/>
            </a:prstGeom>
          </p:spPr>
        </p:pic>
      </p:grpSp>
      <p:grpSp>
        <p:nvGrpSpPr>
          <p:cNvPr id="12" name="Group 11" hidden="1"/>
          <p:cNvGrpSpPr/>
          <p:nvPr/>
        </p:nvGrpSpPr>
        <p:grpSpPr>
          <a:xfrm>
            <a:off x="12616" y="-1523999"/>
            <a:ext cx="12179385" cy="1282700"/>
            <a:chOff x="9461" y="-1143000"/>
            <a:chExt cx="9134539" cy="96202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1" y="-1143000"/>
              <a:ext cx="466725" cy="96202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7750" y="-1095375"/>
              <a:ext cx="476250" cy="914400"/>
            </a:xfrm>
            <a:prstGeom prst="rect">
              <a:avLst/>
            </a:prstGeom>
          </p:spPr>
        </p:pic>
      </p:grpSp>
      <p:grpSp>
        <p:nvGrpSpPr>
          <p:cNvPr id="16" name="Group 15" hidden="1"/>
          <p:cNvGrpSpPr/>
          <p:nvPr/>
        </p:nvGrpSpPr>
        <p:grpSpPr>
          <a:xfrm>
            <a:off x="-38099" y="-1524000"/>
            <a:ext cx="12230100" cy="1244600"/>
            <a:chOff x="-28575" y="-1143000"/>
            <a:chExt cx="9172575" cy="933450"/>
          </a:xfrm>
        </p:grpSpPr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75" y="-1143000"/>
              <a:ext cx="438150" cy="93345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5375" y="-1114425"/>
              <a:ext cx="428625" cy="904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81770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_Presentation Cover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482600" y="2638818"/>
            <a:ext cx="11226800" cy="4102273"/>
            <a:chOff x="298015" y="1979113"/>
            <a:chExt cx="8420100" cy="3076705"/>
          </a:xfrm>
        </p:grpSpPr>
        <p:grpSp>
          <p:nvGrpSpPr>
            <p:cNvPr id="26" name="Group 25"/>
            <p:cNvGrpSpPr/>
            <p:nvPr userDrawn="1"/>
          </p:nvGrpSpPr>
          <p:grpSpPr>
            <a:xfrm>
              <a:off x="298015" y="4340425"/>
              <a:ext cx="8420100" cy="715393"/>
              <a:chOff x="298015" y="4340425"/>
              <a:chExt cx="8420100" cy="715393"/>
            </a:xfrm>
          </p:grpSpPr>
          <p:sp>
            <p:nvSpPr>
              <p:cNvPr id="28" name="Text Box 3"/>
              <p:cNvSpPr txBox="1">
                <a:spLocks noChangeArrowheads="1"/>
              </p:cNvSpPr>
              <p:nvPr userDrawn="1"/>
            </p:nvSpPr>
            <p:spPr bwMode="blackWhite">
              <a:xfrm>
                <a:off x="298015" y="4698033"/>
                <a:ext cx="8420100" cy="35778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lIns="0" tIns="45713" rIns="0" bIns="182880" anchor="b" anchorCtr="0">
                <a:spAutoFit/>
              </a:bodyPr>
              <a:lstStyle/>
              <a:p>
                <a:pPr algn="ctr" defTabSz="1218768" eaLnBrk="0" hangingPunct="0">
                  <a:defRPr/>
                </a:pPr>
                <a: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  <a:t>© 2015 Slalom, LLC. All rights reserved. The information herein is for informational purposes only and represents the current view of Slalom, LLC. as of the date of this presentation.</a:t>
                </a:r>
                <a:b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  <a:t>SLALOM MAKES NO WARRANTIES, EXPRESS, IMPLIED, OR STATUTORY, AS TO THE INFORMATION IN THIS PRESENTATION.</a:t>
                </a:r>
                <a:endParaRPr lang="en-US" sz="800" dirty="0">
                  <a:gradFill>
                    <a:gsLst>
                      <a:gs pos="5417">
                        <a:schemeClr val="bg1"/>
                      </a:gs>
                      <a:gs pos="13333">
                        <a:schemeClr val="bg1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 userDrawn="1"/>
            </p:nvSpPr>
            <p:spPr>
              <a:xfrm>
                <a:off x="3555758" y="4340425"/>
                <a:ext cx="1904614" cy="315423"/>
              </a:xfrm>
              <a:prstGeom prst="rect">
                <a:avLst/>
              </a:prstGeom>
              <a:noFill/>
            </p:spPr>
            <p:txBody>
              <a:bodyPr wrap="square" lIns="45720" tIns="0" rIns="0" bIns="91440">
                <a:spAutoFit/>
              </a:bodyPr>
              <a:lstStyle/>
              <a:p>
                <a:pPr algn="ctr" defTabSz="1219120">
                  <a:defRPr/>
                </a:pPr>
                <a:r>
                  <a:rPr lang="en-US" sz="2133" b="1" spc="200" dirty="0">
                    <a:gradFill>
                      <a:gsLst>
                        <a:gs pos="78058">
                          <a:schemeClr val="bg1"/>
                        </a:gs>
                        <a:gs pos="73333">
                          <a:schemeClr val="bg1"/>
                        </a:gs>
                      </a:gsLst>
                      <a:lin ang="5400000" scaled="0"/>
                    </a:gradFill>
                  </a:rPr>
                  <a:t>slalom.com</a:t>
                </a:r>
              </a:p>
            </p:txBody>
          </p:sp>
        </p:grpSp>
        <p:pic>
          <p:nvPicPr>
            <p:cNvPr id="27" name="Picture 2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0997" y="1979113"/>
              <a:ext cx="3374136" cy="8793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900406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rand">
    <p:bg>
      <p:bgPr>
        <a:solidFill>
          <a:srgbClr val="007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82600" y="2638818"/>
            <a:ext cx="11226800" cy="4102273"/>
            <a:chOff x="298015" y="1979113"/>
            <a:chExt cx="8420100" cy="3076705"/>
          </a:xfrm>
        </p:grpSpPr>
        <p:grpSp>
          <p:nvGrpSpPr>
            <p:cNvPr id="8" name="Group 7"/>
            <p:cNvGrpSpPr/>
            <p:nvPr userDrawn="1"/>
          </p:nvGrpSpPr>
          <p:grpSpPr>
            <a:xfrm>
              <a:off x="298015" y="4340425"/>
              <a:ext cx="8420100" cy="715393"/>
              <a:chOff x="298015" y="4340425"/>
              <a:chExt cx="8420100" cy="715393"/>
            </a:xfrm>
          </p:grpSpPr>
          <p:sp>
            <p:nvSpPr>
              <p:cNvPr id="10" name="Text Box 3"/>
              <p:cNvSpPr txBox="1">
                <a:spLocks noChangeArrowheads="1"/>
              </p:cNvSpPr>
              <p:nvPr userDrawn="1"/>
            </p:nvSpPr>
            <p:spPr bwMode="blackWhite">
              <a:xfrm>
                <a:off x="298015" y="4698033"/>
                <a:ext cx="8420100" cy="35778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lIns="0" tIns="45713" rIns="0" bIns="182880" anchor="b" anchorCtr="0">
                <a:spAutoFit/>
              </a:bodyPr>
              <a:lstStyle/>
              <a:p>
                <a:pPr algn="ctr" defTabSz="1218768" eaLnBrk="0" hangingPunct="0">
                  <a:defRPr/>
                </a:pPr>
                <a: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  <a:t>© 2015 Slalom, LLC. All rights reserved. The information herein is for informational purposes only and represents the current view of Slalom, LLC. as of the date of this presentation.</a:t>
                </a:r>
                <a:b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  <a:t>SLALOM MAKES NO WARRANTIES, EXPRESS, IMPLIED, OR STATUTORY, AS TO THE INFORMATION IN THIS PRESENTATION.</a:t>
                </a:r>
                <a:endParaRPr lang="en-US" sz="800" dirty="0">
                  <a:gradFill>
                    <a:gsLst>
                      <a:gs pos="5417">
                        <a:schemeClr val="bg1"/>
                      </a:gs>
                      <a:gs pos="13333">
                        <a:schemeClr val="bg1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 userDrawn="1"/>
            </p:nvSpPr>
            <p:spPr>
              <a:xfrm>
                <a:off x="3555758" y="4340425"/>
                <a:ext cx="1904614" cy="315423"/>
              </a:xfrm>
              <a:prstGeom prst="rect">
                <a:avLst/>
              </a:prstGeom>
              <a:noFill/>
            </p:spPr>
            <p:txBody>
              <a:bodyPr wrap="square" lIns="45720" tIns="0" rIns="0" bIns="91440">
                <a:spAutoFit/>
              </a:bodyPr>
              <a:lstStyle/>
              <a:p>
                <a:pPr algn="ctr" defTabSz="1219120">
                  <a:defRPr/>
                </a:pPr>
                <a:r>
                  <a:rPr lang="en-US" sz="2133" b="1" spc="200" dirty="0">
                    <a:gradFill>
                      <a:gsLst>
                        <a:gs pos="78058">
                          <a:schemeClr val="bg1"/>
                        </a:gs>
                        <a:gs pos="73333">
                          <a:schemeClr val="bg1"/>
                        </a:gs>
                      </a:gsLst>
                      <a:lin ang="5400000" scaled="0"/>
                    </a:gradFill>
                  </a:rPr>
                  <a:t>slalom.com</a:t>
                </a: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0997" y="1979113"/>
              <a:ext cx="3374136" cy="8793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31985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r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3704" y="2629694"/>
            <a:ext cx="10364592" cy="4111397"/>
            <a:chOff x="1278928" y="1972270"/>
            <a:chExt cx="7773444" cy="3083548"/>
          </a:xfrm>
        </p:grpSpPr>
        <p:sp>
          <p:nvSpPr>
            <p:cNvPr id="5" name="Text Box 3"/>
            <p:cNvSpPr txBox="1">
              <a:spLocks noChangeArrowheads="1"/>
            </p:cNvSpPr>
            <p:nvPr userDrawn="1"/>
          </p:nvSpPr>
          <p:spPr bwMode="blackWhite">
            <a:xfrm>
              <a:off x="1278928" y="4698033"/>
              <a:ext cx="7773444" cy="35778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 lIns="91425" tIns="45713" rIns="0" bIns="182880" anchor="b" anchorCtr="0">
              <a:spAutoFit/>
            </a:bodyPr>
            <a:lstStyle/>
            <a:p>
              <a:pPr algn="ctr" defTabSz="1218768" eaLnBrk="0" hangingPunct="0">
                <a:defRPr/>
              </a:pPr>
              <a:r>
                <a:rPr lang="en-US" sz="800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© 2015 Slalom, LLC. All rights reserved. The information herein is for informational purposes only and represents the current view of Slalom, LLC. as of the date of this presentation.</a:t>
              </a:r>
              <a:br>
                <a:rPr lang="en-US" sz="800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800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SLALOM MAKES NO WARRANTIES, EXPRESS, IMPLIED, OR STATUTORY, AS TO THE INFORMATION IN THIS PRESENTATION.</a:t>
              </a:r>
              <a:endParaRPr lang="en-US" sz="800" dirty="0">
                <a:gradFill>
                  <a:gsLst>
                    <a:gs pos="0">
                      <a:schemeClr val="accent2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4286480" y="4240217"/>
              <a:ext cx="1758341" cy="315423"/>
            </a:xfrm>
            <a:prstGeom prst="rect">
              <a:avLst/>
            </a:prstGeom>
            <a:noFill/>
          </p:spPr>
          <p:txBody>
            <a:bodyPr wrap="square" lIns="45720" tIns="0" rIns="0" bIns="91440">
              <a:spAutoFit/>
            </a:bodyPr>
            <a:lstStyle/>
            <a:p>
              <a:pPr algn="ctr" defTabSz="1219120">
                <a:defRPr/>
              </a:pPr>
              <a:r>
                <a:rPr lang="en-US" sz="2133" b="1" spc="200" dirty="0">
                  <a:gradFill>
                    <a:gsLst>
                      <a:gs pos="0">
                        <a:schemeClr val="accent2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</a:rPr>
                <a:t>slalom.com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8582" y="1972270"/>
              <a:ext cx="3374136" cy="87843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40724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7AF8-4307-0C48-B429-058D835E2797}" type="datetimeFigureOut">
              <a:rPr lang="en-US" smtClean="0"/>
              <a:t>7/30/16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75488" y="5611917"/>
            <a:ext cx="11241024" cy="517064"/>
          </a:xfrm>
          <a:noFill/>
        </p:spPr>
        <p:txBody>
          <a:bodyPr lIns="0" tIns="0" rIns="0" bIns="0" anchor="ctr" anchorCtr="0">
            <a:spAutoFit/>
          </a:bodyPr>
          <a:lstStyle>
            <a:lvl1pPr algn="ctr">
              <a:defRPr sz="3733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636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Op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7AF8-4307-0C48-B429-058D835E2797}" type="datetimeFigureOut">
              <a:rPr lang="en-US" smtClean="0"/>
              <a:t>7/30/16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35409" y="4994046"/>
            <a:ext cx="10972800" cy="812530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48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5826724"/>
            <a:ext cx="11582400" cy="424796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311143" indent="-311143">
              <a:buFont typeface="Arial" pitchFamily="34" charset="0"/>
              <a:buNone/>
              <a:defRPr lang="en-US" sz="1867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075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Generic Section Divider">
    <p:bg bwMode="ltGray">
      <p:bgPr>
        <a:gradFill>
          <a:gsLst>
            <a:gs pos="0">
              <a:srgbClr val="D7107F"/>
            </a:gs>
            <a:gs pos="100000">
              <a:srgbClr val="F68C2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665835"/>
            <a:ext cx="10911627" cy="1185965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4533" b="1" kern="1200" spc="-67" baseline="0" dirty="0">
                <a:gradFill>
                  <a:gsLst>
                    <a:gs pos="1000">
                      <a:schemeClr val="bg1"/>
                    </a:gs>
                    <a:gs pos="99000">
                      <a:schemeClr val="bg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201453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230258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54" y="6266992"/>
            <a:ext cx="1072772" cy="279584"/>
          </a:xfrm>
          <a:prstGeom prst="rect">
            <a:avLst/>
          </a:prstGeom>
        </p:spPr>
      </p:pic>
      <p:grpSp>
        <p:nvGrpSpPr>
          <p:cNvPr id="8" name="Gradient RGB Values" hidden="1"/>
          <p:cNvGrpSpPr/>
          <p:nvPr userDrawn="1"/>
        </p:nvGrpSpPr>
        <p:grpSpPr>
          <a:xfrm>
            <a:off x="0" y="-1693333"/>
            <a:ext cx="12039600" cy="9565216"/>
            <a:chOff x="0" y="-1270000"/>
            <a:chExt cx="9029700" cy="7173912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03325"/>
              <a:ext cx="514350" cy="10477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8300" y="-1203325"/>
              <a:ext cx="533400" cy="94297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6300" y="-1270000"/>
              <a:ext cx="533400" cy="11144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3775" y="5437187"/>
              <a:ext cx="2076450" cy="466725"/>
            </a:xfrm>
            <a:prstGeom prst="rect">
              <a:avLst/>
            </a:prstGeom>
          </p:spPr>
        </p:pic>
      </p:grpSp>
      <p:grpSp>
        <p:nvGrpSpPr>
          <p:cNvPr id="12" name="Group 11" hidden="1"/>
          <p:cNvGrpSpPr/>
          <p:nvPr userDrawn="1"/>
        </p:nvGrpSpPr>
        <p:grpSpPr>
          <a:xfrm>
            <a:off x="1" y="-1325033"/>
            <a:ext cx="12165375" cy="1117600"/>
            <a:chOff x="0" y="-993775"/>
            <a:chExt cx="9124031" cy="838200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93775"/>
              <a:ext cx="409575" cy="8382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5406" y="-993775"/>
              <a:ext cx="428625" cy="838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403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Generic Section Divider">
    <p:bg bwMode="ltGray">
      <p:bgPr>
        <a:gradFill>
          <a:gsLst>
            <a:gs pos="0">
              <a:srgbClr val="006790"/>
            </a:gs>
            <a:gs pos="100000">
              <a:srgbClr val="A2B96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665835"/>
            <a:ext cx="10911627" cy="1185965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4533" b="1" kern="1200" spc="-67" baseline="0" dirty="0">
                <a:gradFill>
                  <a:gsLst>
                    <a:gs pos="1000">
                      <a:schemeClr val="bg1"/>
                    </a:gs>
                    <a:gs pos="99000">
                      <a:schemeClr val="bg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201453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230258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54" y="6266992"/>
            <a:ext cx="1072772" cy="279584"/>
          </a:xfrm>
          <a:prstGeom prst="rect">
            <a:avLst/>
          </a:prstGeom>
        </p:spPr>
      </p:pic>
      <p:grpSp>
        <p:nvGrpSpPr>
          <p:cNvPr id="8" name="Group 7" hidden="1"/>
          <p:cNvGrpSpPr/>
          <p:nvPr userDrawn="1"/>
        </p:nvGrpSpPr>
        <p:grpSpPr>
          <a:xfrm>
            <a:off x="25315" y="-1663700"/>
            <a:ext cx="12166685" cy="9541933"/>
            <a:chOff x="18986" y="-1247775"/>
            <a:chExt cx="9125014" cy="7156450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86" y="-1247775"/>
              <a:ext cx="457200" cy="10858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9875" y="-1247775"/>
              <a:ext cx="628650" cy="112395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9175" y="-1200150"/>
              <a:ext cx="504825" cy="10382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350" y="5432425"/>
              <a:ext cx="2038350" cy="476250"/>
            </a:xfrm>
            <a:prstGeom prst="rect">
              <a:avLst/>
            </a:prstGeom>
          </p:spPr>
        </p:pic>
      </p:grpSp>
      <p:grpSp>
        <p:nvGrpSpPr>
          <p:cNvPr id="12" name="Group 11" hidden="1"/>
          <p:cNvGrpSpPr/>
          <p:nvPr userDrawn="1"/>
        </p:nvGrpSpPr>
        <p:grpSpPr>
          <a:xfrm>
            <a:off x="25315" y="-1600199"/>
            <a:ext cx="12166685" cy="1384300"/>
            <a:chOff x="18986" y="-1200150"/>
            <a:chExt cx="9125014" cy="103822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86" y="-1200150"/>
              <a:ext cx="419100" cy="90487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6325" y="-1066800"/>
              <a:ext cx="447675" cy="904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212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597232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945172"/>
            <a:ext cx="10363200" cy="461729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7AF8-4307-0C48-B429-058D835E2797}" type="datetimeFigureOut">
              <a:rPr lang="en-US" smtClean="0"/>
              <a:t>7/30/16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509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27827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ltGray">
          <a:xfrm>
            <a:off x="0" y="6415669"/>
            <a:ext cx="12192000" cy="442332"/>
          </a:xfrm>
          <a:prstGeom prst="rect">
            <a:avLst/>
          </a:pr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0" y="329"/>
            <a:ext cx="12192000" cy="45719"/>
          </a:xfrm>
          <a:prstGeom prst="rect">
            <a:avLst/>
          </a:prstGeom>
          <a:solidFill>
            <a:srgbClr val="EC3C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674" y="8541707"/>
            <a:ext cx="1143724" cy="344965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485697" y="6454020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WWW.COLLAB365.EVENTS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326" y="6483561"/>
            <a:ext cx="1084143" cy="41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52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Presentation Cover">
    <p:bg bwMode="ltGray"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2537156"/>
            <a:ext cx="10911627" cy="1116203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4267" b="1" kern="1200" spc="-67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3816088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4104147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 algn="l" defTabSz="121917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  <a:defRPr lang="en-US" sz="1200" b="1" i="1" kern="1200" spc="107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54" y="6266992"/>
            <a:ext cx="1072772" cy="27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391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Presentation Cover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048" t="-3359" b="-4537"/>
          <a:stretch/>
        </p:blipFill>
        <p:spPr>
          <a:xfrm>
            <a:off x="7154173" y="-13397"/>
            <a:ext cx="5037827" cy="6886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2673443"/>
            <a:ext cx="7199727" cy="976677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733" b="1" kern="1200" spc="-67" baseline="0" dirty="0">
                <a:gradFill>
                  <a:gsLst>
                    <a:gs pos="1000">
                      <a:schemeClr val="tx1"/>
                    </a:gs>
                    <a:gs pos="100000">
                      <a:schemeClr val="tx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381285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410090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906727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Presentation Cover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5029" y="0"/>
            <a:ext cx="507697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2673443"/>
            <a:ext cx="6902611" cy="976677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733" b="1" kern="1200" spc="-67" baseline="0" dirty="0">
                <a:gradFill>
                  <a:gsLst>
                    <a:gs pos="1000">
                      <a:schemeClr val="tx1"/>
                    </a:gs>
                    <a:gs pos="100000">
                      <a:schemeClr val="tx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381285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410090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962633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Presentation Cover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0032" y="203264"/>
            <a:ext cx="5911969" cy="64235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2673443"/>
            <a:ext cx="6205924" cy="976677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733" b="1" kern="1200" spc="-67" baseline="0" dirty="0">
                <a:gradFill>
                  <a:gsLst>
                    <a:gs pos="1000">
                      <a:schemeClr val="tx1"/>
                    </a:gs>
                    <a:gs pos="100000">
                      <a:schemeClr val="tx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381285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410090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32639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/>
          </p:nvPr>
        </p:nvSpPr>
        <p:spPr>
          <a:xfrm>
            <a:off x="520700" y="1424518"/>
            <a:ext cx="11144251" cy="15436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28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91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20700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169152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17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00" y="1453177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152" y="1453177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0700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9152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15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53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 opt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8600" y="2204731"/>
            <a:ext cx="10694800" cy="147732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spc="-133" baseline="0" dirty="0">
                <a:gradFill>
                  <a:gsLst>
                    <a:gs pos="24583">
                      <a:schemeClr val="bg1"/>
                    </a:gs>
                    <a:gs pos="38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0" hasCustomPrompt="1"/>
          </p:nvPr>
        </p:nvSpPr>
        <p:spPr>
          <a:xfrm>
            <a:off x="780288" y="4031365"/>
            <a:ext cx="10631424" cy="297454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333" i="0" baseline="0">
                <a:gradFill>
                  <a:gsLst>
                    <a:gs pos="0">
                      <a:schemeClr val="bg1">
                        <a:alpha val="80000"/>
                      </a:schemeClr>
                    </a:gs>
                    <a:gs pos="98000">
                      <a:schemeClr val="bg1">
                        <a:alpha val="80000"/>
                      </a:schemeClr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5589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2 opt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8600" y="2204731"/>
            <a:ext cx="10694800" cy="147732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spc="-133" baseline="0" dirty="0">
                <a:gradFill>
                  <a:gsLst>
                    <a:gs pos="24583">
                      <a:schemeClr val="bg1"/>
                    </a:gs>
                    <a:gs pos="38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0" hasCustomPrompt="1"/>
          </p:nvPr>
        </p:nvSpPr>
        <p:spPr>
          <a:xfrm>
            <a:off x="780288" y="4031365"/>
            <a:ext cx="10631424" cy="297454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333" i="0" baseline="0">
                <a:gradFill>
                  <a:gsLst>
                    <a:gs pos="0">
                      <a:schemeClr val="bg1">
                        <a:alpha val="80000"/>
                      </a:schemeClr>
                    </a:gs>
                    <a:gs pos="98000">
                      <a:schemeClr val="bg1">
                        <a:alpha val="80000"/>
                      </a:schemeClr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692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2 opt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8600" y="2204731"/>
            <a:ext cx="10694800" cy="147732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spc="-133" baseline="0" dirty="0">
                <a:gradFill>
                  <a:gsLst>
                    <a:gs pos="24583">
                      <a:schemeClr val="bg1"/>
                    </a:gs>
                    <a:gs pos="38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0" hasCustomPrompt="1"/>
          </p:nvPr>
        </p:nvSpPr>
        <p:spPr>
          <a:xfrm>
            <a:off x="780288" y="4031365"/>
            <a:ext cx="10631424" cy="297454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333" i="0" baseline="0">
                <a:gradFill>
                  <a:gsLst>
                    <a:gs pos="0">
                      <a:schemeClr val="bg1">
                        <a:alpha val="80000"/>
                      </a:schemeClr>
                    </a:gs>
                    <a:gs pos="98000">
                      <a:schemeClr val="bg1">
                        <a:alpha val="80000"/>
                      </a:schemeClr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332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rand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 userDrawn="1"/>
        </p:nvSpPr>
        <p:spPr bwMode="blackWhite">
          <a:xfrm>
            <a:off x="508000" y="6075413"/>
            <a:ext cx="11176000" cy="55398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121900" tIns="60951" rIns="121900" bIns="243840" anchor="b" anchorCtr="0">
            <a:spAutoFit/>
          </a:bodyPr>
          <a:lstStyle/>
          <a:p>
            <a:pPr algn="ctr" defTabSz="1218768" eaLnBrk="0" hangingPunct="0">
              <a:defRPr/>
            </a:pPr>
            <a: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© 2015 Slalom, LLC. All rights reserved. The information herein is for informational purposes only and represents the current view of Slalom, LLC. as of the date of this presentation.</a:t>
            </a:r>
            <a:b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SLALOM MAKES NO WARRANTIES, EXPRESS, IMPLIED, OR STATUTORY, AS TO THE INFORMATION IN THIS PRESENTATION.</a:t>
            </a:r>
            <a:endParaRPr lang="en-US" sz="800" dirty="0">
              <a:gradFill>
                <a:gsLst>
                  <a:gs pos="5417">
                    <a:srgbClr val="FFFFFF">
                      <a:alpha val="80000"/>
                    </a:srgbClr>
                  </a:gs>
                  <a:gs pos="13333">
                    <a:srgbClr val="FFFFFF">
                      <a:alpha val="80000"/>
                    </a:srgbClr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952383"/>
            <a:ext cx="3352800" cy="87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 userDrawn="1"/>
        </p:nvSpPr>
        <p:spPr>
          <a:xfrm>
            <a:off x="0" y="5770821"/>
            <a:ext cx="12192000" cy="307777"/>
          </a:xfrm>
          <a:prstGeom prst="rect">
            <a:avLst/>
          </a:prstGeom>
          <a:noFill/>
        </p:spPr>
        <p:txBody>
          <a:bodyPr wrap="square" lIns="60960" tIns="0" rIns="0" bIns="121920">
            <a:spAutoFit/>
          </a:bodyPr>
          <a:lstStyle/>
          <a:p>
            <a:pPr algn="ctr" defTabSz="1219120">
              <a:defRPr/>
            </a:pPr>
            <a:r>
              <a:rPr lang="en-US" sz="1200" b="1" spc="200" dirty="0">
                <a:gradFill>
                  <a:gsLst>
                    <a:gs pos="78058">
                      <a:schemeClr val="bg1"/>
                    </a:gs>
                    <a:gs pos="73333">
                      <a:schemeClr val="bg1"/>
                    </a:gs>
                  </a:gsLst>
                  <a:lin ang="5400000" scaled="0"/>
                </a:gradFill>
              </a:rPr>
              <a:t>slalom.com</a:t>
            </a:r>
          </a:p>
        </p:txBody>
      </p:sp>
    </p:spTree>
    <p:extLst>
      <p:ext uri="{BB962C8B-B14F-4D97-AF65-F5344CB8AC3E}">
        <p14:creationId xmlns:p14="http://schemas.microsoft.com/office/powerpoint/2010/main" val="3607621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rand">
    <p:bg>
      <p:bgPr>
        <a:solidFill>
          <a:srgbClr val="007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 userDrawn="1"/>
        </p:nvSpPr>
        <p:spPr bwMode="blackWhite">
          <a:xfrm>
            <a:off x="508000" y="6075413"/>
            <a:ext cx="11176000" cy="55398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121900" tIns="60951" rIns="121900" bIns="243840" anchor="b" anchorCtr="0">
            <a:spAutoFit/>
          </a:bodyPr>
          <a:lstStyle/>
          <a:p>
            <a:pPr algn="ctr" defTabSz="1218768" eaLnBrk="0" hangingPunct="0">
              <a:defRPr/>
            </a:pPr>
            <a: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© 2015 Slalom, LLC. All rights reserved. The information herein is for informational purposes only and represents the current view of Slalom, LLC. as of the date of this presentation.</a:t>
            </a:r>
            <a:b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SLALOM MAKES NO WARRANTIES, EXPRESS, IMPLIED, OR STATUTORY, AS TO THE INFORMATION IN THIS PRESENTATION.</a:t>
            </a:r>
            <a:endParaRPr lang="en-US" sz="800" dirty="0">
              <a:gradFill>
                <a:gsLst>
                  <a:gs pos="5417">
                    <a:srgbClr val="FFFFFF">
                      <a:alpha val="80000"/>
                    </a:srgbClr>
                  </a:gs>
                  <a:gs pos="13333">
                    <a:srgbClr val="FFFFFF">
                      <a:alpha val="80000"/>
                    </a:srgbClr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952383"/>
            <a:ext cx="3352800" cy="87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 userDrawn="1"/>
        </p:nvSpPr>
        <p:spPr>
          <a:xfrm>
            <a:off x="0" y="5770821"/>
            <a:ext cx="12192000" cy="307777"/>
          </a:xfrm>
          <a:prstGeom prst="rect">
            <a:avLst/>
          </a:prstGeom>
          <a:noFill/>
        </p:spPr>
        <p:txBody>
          <a:bodyPr wrap="square" lIns="60960" tIns="0" rIns="0" bIns="121920">
            <a:spAutoFit/>
          </a:bodyPr>
          <a:lstStyle/>
          <a:p>
            <a:pPr algn="ctr" defTabSz="1219120">
              <a:defRPr/>
            </a:pPr>
            <a:r>
              <a:rPr lang="en-US" sz="1200" b="1" spc="200" dirty="0">
                <a:gradFill>
                  <a:gsLst>
                    <a:gs pos="78058">
                      <a:schemeClr val="bg1"/>
                    </a:gs>
                    <a:gs pos="73333">
                      <a:schemeClr val="bg1"/>
                    </a:gs>
                  </a:gsLst>
                  <a:lin ang="5400000" scaled="0"/>
                </a:gradFill>
              </a:rPr>
              <a:t>slalom.com</a:t>
            </a:r>
          </a:p>
        </p:txBody>
      </p:sp>
    </p:spTree>
    <p:extLst>
      <p:ext uri="{BB962C8B-B14F-4D97-AF65-F5344CB8AC3E}">
        <p14:creationId xmlns:p14="http://schemas.microsoft.com/office/powerpoint/2010/main" val="5878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 userDrawn="1"/>
        </p:nvSpPr>
        <p:spPr bwMode="blackWhite">
          <a:xfrm>
            <a:off x="508000" y="6075413"/>
            <a:ext cx="11176000" cy="55398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121900" tIns="60951" rIns="121900" bIns="243840" anchor="b" anchorCtr="0">
            <a:spAutoFit/>
          </a:bodyPr>
          <a:lstStyle/>
          <a:p>
            <a:pPr algn="ctr" defTabSz="1218768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1000">
                      <a:schemeClr val="bg1">
                        <a:lumMod val="50000"/>
                      </a:schemeClr>
                    </a:gs>
                  </a:gsLst>
                  <a:lin ang="2400000" scaled="0"/>
                </a:gradFill>
                <a:latin typeface="Arial"/>
                <a:ea typeface="+mn-ea"/>
                <a:cs typeface="Arial" charset="0"/>
              </a:rPr>
              <a:t>© 2015 Slalom, LLC. All rights reserved. The information herein is for informational purposes only and represents the current view of Slalom, LLC. as of the date of this presentation.</a:t>
            </a:r>
            <a:br>
              <a:rPr lang="en-US" sz="800" dirty="0" smtClean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1000">
                      <a:schemeClr val="bg1">
                        <a:lumMod val="50000"/>
                      </a:schemeClr>
                    </a:gs>
                  </a:gsLst>
                  <a:lin ang="2400000" scaled="0"/>
                </a:gradFill>
                <a:latin typeface="Arial"/>
                <a:ea typeface="+mn-ea"/>
                <a:cs typeface="Arial" charset="0"/>
              </a:rPr>
            </a:br>
            <a:r>
              <a:rPr lang="en-US" sz="800" dirty="0" smtClean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1000">
                      <a:schemeClr val="bg1">
                        <a:lumMod val="50000"/>
                      </a:schemeClr>
                    </a:gs>
                  </a:gsLst>
                  <a:lin ang="2400000" scaled="0"/>
                </a:gradFill>
                <a:latin typeface="Arial"/>
                <a:ea typeface="+mn-ea"/>
                <a:cs typeface="Arial" charset="0"/>
              </a:rPr>
              <a:t>SLALOM MAKES NO WARRANTIES, EXPRESS, IMPLIED, OR STATUTORY, AS TO THE INFORMATION IN THIS PRESENTATION.</a:t>
            </a:r>
            <a:endParaRPr lang="en-US" sz="800" dirty="0">
              <a:gradFill>
                <a:gsLst>
                  <a:gs pos="0">
                    <a:schemeClr val="bg1">
                      <a:lumMod val="50000"/>
                    </a:schemeClr>
                  </a:gs>
                  <a:gs pos="61000">
                    <a:schemeClr val="bg1">
                      <a:lumMod val="50000"/>
                    </a:schemeClr>
                  </a:gs>
                </a:gsLst>
                <a:lin ang="2400000" scaled="0"/>
              </a:gradFill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952883"/>
            <a:ext cx="3352800" cy="87288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 userDrawn="1"/>
        </p:nvSpPr>
        <p:spPr>
          <a:xfrm>
            <a:off x="0" y="5770821"/>
            <a:ext cx="12192000" cy="307777"/>
          </a:xfrm>
          <a:prstGeom prst="rect">
            <a:avLst/>
          </a:prstGeom>
          <a:noFill/>
        </p:spPr>
        <p:txBody>
          <a:bodyPr wrap="square" lIns="60960" tIns="0" rIns="0" bIns="121920">
            <a:spAutoFit/>
          </a:bodyPr>
          <a:lstStyle/>
          <a:p>
            <a:pPr algn="ctr" defTabSz="1219120">
              <a:defRPr/>
            </a:pPr>
            <a:r>
              <a:rPr lang="en-US" sz="1200" b="1" spc="200" dirty="0">
                <a:gradFill>
                  <a:gsLst>
                    <a:gs pos="78058">
                      <a:srgbClr val="0072C8"/>
                    </a:gs>
                    <a:gs pos="73333">
                      <a:srgbClr val="0072C8"/>
                    </a:gs>
                  </a:gsLst>
                  <a:lin ang="5400000" scaled="0"/>
                </a:gradFill>
              </a:rPr>
              <a:t>s</a:t>
            </a:r>
            <a:r>
              <a:rPr lang="en-US" sz="1200" b="1" spc="200" dirty="0" smtClean="0">
                <a:gradFill>
                  <a:gsLst>
                    <a:gs pos="78058">
                      <a:srgbClr val="0072C8"/>
                    </a:gs>
                    <a:gs pos="73333">
                      <a:srgbClr val="0072C8"/>
                    </a:gs>
                  </a:gsLst>
                  <a:lin ang="5400000" scaled="0"/>
                </a:gradFill>
              </a:rPr>
              <a:t>lalom.com</a:t>
            </a:r>
            <a:endParaRPr lang="en-US" sz="1200" b="1" spc="200" dirty="0">
              <a:gradFill>
                <a:gsLst>
                  <a:gs pos="78058">
                    <a:srgbClr val="0072C8"/>
                  </a:gs>
                  <a:gs pos="73333">
                    <a:srgbClr val="0072C8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18938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520700" y="1423633"/>
            <a:ext cx="11143488" cy="15436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057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80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20700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169152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42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00" y="1453178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152" y="1453178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0700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9152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562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45049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78951" y="2109542"/>
            <a:ext cx="10240453" cy="997196"/>
          </a:xfrm>
        </p:spPr>
        <p:txBody>
          <a:bodyPr anchor="b" anchorCtr="0"/>
          <a:lstStyle>
            <a:lvl1pPr>
              <a:defRPr sz="7198" spc="-151" baseline="0">
                <a:gradFill>
                  <a:gsLst>
                    <a:gs pos="125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78951" y="3425825"/>
            <a:ext cx="10240453" cy="4985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pc="-69" baseline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6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9248" y="2819604"/>
            <a:ext cx="11151917" cy="1218795"/>
          </a:xfrm>
        </p:spPr>
        <p:txBody>
          <a:bodyPr anchor="b" anchorCtr="0"/>
          <a:lstStyle>
            <a:lvl1pPr>
              <a:defRPr sz="8798" spc="-300" baseline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944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394" y="4343401"/>
            <a:ext cx="10240452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600" kern="1200" spc="-69" baseline="0" dirty="0">
                <a:gradFill>
                  <a:gsLst>
                    <a:gs pos="2083">
                      <a:schemeClr val="bg2"/>
                    </a:gs>
                    <a:gs pos="99000">
                      <a:schemeClr val="bg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25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73391" y="2739679"/>
            <a:ext cx="10248395" cy="1378644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lang="en-US" sz="9598" b="0" kern="1200" cap="none" spc="-400" baseline="0" dirty="0" smtClean="0">
                <a:ln w="3175">
                  <a:noFill/>
                </a:ln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73392" y="1447800"/>
            <a:ext cx="10240453" cy="914096"/>
          </a:xfrm>
        </p:spPr>
        <p:txBody>
          <a:bodyPr wrap="square" anchor="b">
            <a:noAutofit/>
          </a:bodyPr>
          <a:lstStyle>
            <a:lvl1pPr marL="0" indent="0">
              <a:buNone/>
              <a:defRPr sz="6599" spc="-15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26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, 2-color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799"/>
            <a:ext cx="11151917" cy="197592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400"/>
              </a:spcBef>
              <a:buNone/>
              <a:defRPr sz="400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0" indent="0">
              <a:buNone/>
              <a:defRPr sz="2000">
                <a:gradFill>
                  <a:gsLst>
                    <a:gs pos="100000">
                      <a:schemeClr val="bg2"/>
                    </a:gs>
                    <a:gs pos="6000">
                      <a:schemeClr val="bg2"/>
                    </a:gs>
                  </a:gsLst>
                  <a:lin ang="5400000" scaled="0"/>
                </a:gradFill>
              </a:defRPr>
            </a:lvl2pPr>
            <a:lvl3pPr marL="231748" indent="0">
              <a:buNone/>
              <a:defRPr sz="2000">
                <a:gradFill>
                  <a:gsLst>
                    <a:gs pos="100000">
                      <a:schemeClr val="bg2"/>
                    </a:gs>
                    <a:gs pos="6000">
                      <a:schemeClr val="bg2"/>
                    </a:gs>
                  </a:gsLst>
                  <a:lin ang="5400000" scaled="0"/>
                </a:gradFill>
              </a:defRPr>
            </a:lvl3pPr>
            <a:lvl4pPr marL="457147" indent="0">
              <a:buNone/>
              <a:defRPr sz="2000">
                <a:gradFill>
                  <a:gsLst>
                    <a:gs pos="100000">
                      <a:schemeClr val="bg2"/>
                    </a:gs>
                    <a:gs pos="6000">
                      <a:schemeClr val="bg2"/>
                    </a:gs>
                  </a:gsLst>
                  <a:lin ang="5400000" scaled="0"/>
                </a:gradFill>
              </a:defRPr>
            </a:lvl4pPr>
            <a:lvl5pPr marL="693657" indent="0">
              <a:buNone/>
              <a:defRPr sz="2000">
                <a:gradFill>
                  <a:gsLst>
                    <a:gs pos="100000">
                      <a:schemeClr val="bg2"/>
                    </a:gs>
                    <a:gs pos="6000">
                      <a:schemeClr val="bg2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4814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799"/>
            <a:ext cx="11151917" cy="197592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400"/>
              </a:spcBef>
              <a:buNone/>
              <a:defRPr sz="4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j-lt"/>
              </a:defRPr>
            </a:lvl1pPr>
            <a:lvl2pPr marL="0" indent="0">
              <a:buNone/>
              <a:defRPr sz="2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2pPr>
            <a:lvl3pPr marL="231748" indent="0">
              <a:buNone/>
              <a:defRPr sz="2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3pPr>
            <a:lvl4pPr marL="457147" indent="0">
              <a:buNone/>
              <a:defRPr sz="2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4pPr>
            <a:lvl5pPr marL="693657" indent="0">
              <a:buNone/>
              <a:defRPr sz="2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2766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747897"/>
          </a:xfrm>
        </p:spPr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799"/>
            <a:ext cx="11151917" cy="2043636"/>
          </a:xfrm>
          <a:prstGeom prst="rect">
            <a:avLst/>
          </a:prstGeom>
        </p:spPr>
        <p:txBody>
          <a:bodyPr/>
          <a:lstStyle>
            <a:lvl1pPr marL="284130" indent="-284130">
              <a:buFont typeface="Wingdings" pitchFamily="2" charset="2"/>
              <a:buChar char=""/>
              <a:defRPr sz="4000"/>
            </a:lvl1pPr>
            <a:lvl2pPr marL="517466" indent="-233337">
              <a:buFont typeface="Wingdings" pitchFamily="2" charset="2"/>
              <a:buChar char=""/>
              <a:defRPr>
                <a:latin typeface="+mn-lt"/>
              </a:defRPr>
            </a:lvl2pPr>
            <a:lvl3pPr marL="741277" indent="-223812">
              <a:buFont typeface="Wingdings" pitchFamily="2" charset="2"/>
              <a:buChar char=""/>
              <a:tabLst/>
              <a:defRPr>
                <a:latin typeface="+mn-lt"/>
              </a:defRPr>
            </a:lvl3pPr>
            <a:lvl4pPr marL="914296" indent="-173017">
              <a:buFont typeface="Wingdings" pitchFamily="2" charset="2"/>
              <a:buChar char=""/>
              <a:defRPr>
                <a:latin typeface="+mn-lt"/>
              </a:defRPr>
            </a:lvl4pPr>
            <a:lvl5pPr marL="1087313" indent="-173017">
              <a:buFont typeface="Wingdings" pitchFamily="2" charset="2"/>
              <a:buChar char=""/>
              <a:tabLst/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9524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ntent, 2-color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20835" y="1447802"/>
            <a:ext cx="5396365" cy="246221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400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0" indent="0">
              <a:buNone/>
              <a:defRPr sz="2000"/>
            </a:lvl2pPr>
            <a:lvl3pPr marL="233337" indent="0">
              <a:buNone/>
              <a:defRPr sz="2000"/>
            </a:lvl3pPr>
            <a:lvl4pPr marL="457147" indent="0">
              <a:buNone/>
              <a:defRPr sz="2000"/>
            </a:lvl4pPr>
            <a:lvl5pPr marL="693657" indent="0"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279563" y="1447802"/>
            <a:ext cx="5396365" cy="246221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lang="en-US" sz="4000" kern="1200" spc="-69" baseline="0" dirty="0" smtClean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3175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233337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460322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687309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Click to edit Master text styles</a:t>
            </a:r>
          </a:p>
          <a:p>
            <a:pPr marL="0" marR="0" lvl="1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Second level</a:t>
            </a:r>
          </a:p>
          <a:p>
            <a:pPr marL="0" marR="0" lvl="2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Third level</a:t>
            </a:r>
          </a:p>
          <a:p>
            <a:pPr marL="0" marR="0" lvl="3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Fourth level</a:t>
            </a:r>
          </a:p>
          <a:p>
            <a:pPr marL="0" marR="0" lvl="4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3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881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ntent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20835" y="1447802"/>
            <a:ext cx="5396365" cy="246221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4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j-lt"/>
              </a:defRPr>
            </a:lvl1pPr>
            <a:lvl2pPr marL="0" indent="0">
              <a:buNone/>
              <a:defRPr sz="2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</a:defRPr>
            </a:lvl2pPr>
            <a:lvl3pPr marL="233337" indent="0">
              <a:buNone/>
              <a:defRPr sz="2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</a:defRPr>
            </a:lvl3pPr>
            <a:lvl4pPr marL="457147" indent="0">
              <a:buNone/>
              <a:defRPr sz="2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</a:defRPr>
            </a:lvl4pPr>
            <a:lvl5pPr marL="693657" indent="0">
              <a:buNone/>
              <a:defRPr sz="2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279563" y="1447802"/>
            <a:ext cx="5396365" cy="246221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lang="en-US" sz="4000" kern="1200" spc="-69" baseline="0" dirty="0" smtClean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3175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233337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460322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687309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Click to edit Master text styles</a:t>
            </a:r>
          </a:p>
          <a:p>
            <a:pPr marL="0" marR="0" lvl="1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Second level</a:t>
            </a:r>
          </a:p>
          <a:p>
            <a:pPr marL="0" marR="0" lvl="2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Third level</a:t>
            </a:r>
          </a:p>
          <a:p>
            <a:pPr marL="0" marR="0" lvl="3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Fourth level</a:t>
            </a:r>
          </a:p>
          <a:p>
            <a:pPr marL="0" marR="0" lvl="4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3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57215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ntent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20835" y="1447800"/>
            <a:ext cx="5396365" cy="2351413"/>
          </a:xfrm>
        </p:spPr>
        <p:txBody>
          <a:bodyPr>
            <a:spAutoFit/>
          </a:bodyPr>
          <a:lstStyle>
            <a:lvl1pPr marL="292066" indent="-292066">
              <a:spcBef>
                <a:spcPts val="1200"/>
              </a:spcBef>
              <a:buClr>
                <a:schemeClr val="bg2"/>
              </a:buClr>
              <a:buSzPct val="100000"/>
              <a:buFont typeface="Wingdings" pitchFamily="2" charset="2"/>
              <a:buChar char=""/>
              <a:defRPr lang="en-US" sz="36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20640" indent="-228573">
              <a:defRPr sz="2000"/>
            </a:lvl2pPr>
            <a:lvl3pPr marL="685720" indent="-165080">
              <a:tabLst/>
              <a:defRPr sz="2000"/>
            </a:lvl3pPr>
            <a:lvl4pPr marL="863501" indent="-177780">
              <a:defRPr/>
            </a:lvl4pPr>
            <a:lvl5pPr marL="1028581" indent="-165080">
              <a:tabLst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279563" y="1447801"/>
            <a:ext cx="5396365" cy="2720745"/>
          </a:xfrm>
        </p:spPr>
        <p:txBody>
          <a:bodyPr>
            <a:spAutoFit/>
          </a:bodyPr>
          <a:lstStyle>
            <a:lvl1pPr marL="339686" indent="-339686">
              <a:spcBef>
                <a:spcPts val="1200"/>
              </a:spcBef>
              <a:buClr>
                <a:schemeClr val="bg2"/>
              </a:buClr>
              <a:buFont typeface="Arial" pitchFamily="34" charset="0"/>
              <a:buChar char="•"/>
              <a:defRPr lang="en-US" sz="36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634927" indent="-342861">
              <a:defRPr lang="en-US" sz="2000" kern="1200" spc="0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863501" indent="-342861">
              <a:defRPr lang="en-US" sz="2000" kern="1200" spc="0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581" indent="-342861">
              <a:defRPr lang="en-US" sz="2000" kern="1200" spc="0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06361" indent="-342861">
              <a:defRPr lang="en-US" sz="2000" kern="1200" spc="0" baseline="0" dirty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92066" marR="0" lvl="0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Click to edit Master text styles</a:t>
            </a:r>
          </a:p>
          <a:p>
            <a:pPr marL="292066" marR="0" lvl="1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Second level</a:t>
            </a:r>
          </a:p>
          <a:p>
            <a:pPr marL="292066" marR="0" lvl="2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Third level</a:t>
            </a:r>
          </a:p>
          <a:p>
            <a:pPr marL="292066" marR="0" lvl="3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Fourth level</a:t>
            </a:r>
          </a:p>
          <a:p>
            <a:pPr marL="292066" marR="0" lvl="4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7142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&amp; Small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0835" y="1447801"/>
            <a:ext cx="5434948" cy="16619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761" y="1681906"/>
            <a:ext cx="5486169" cy="332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None/>
              <a:defRPr lang="en-US" sz="2000" kern="1200" spc="0" dirty="0" smtClean="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54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Photo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0835" y="1447801"/>
            <a:ext cx="5434948" cy="1178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sz="quarter" idx="13"/>
          </p:nvPr>
        </p:nvSpPr>
        <p:spPr>
          <a:xfrm>
            <a:off x="520835" y="2734985"/>
            <a:ext cx="5445583" cy="609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 typeface="Arial" pitchFamily="34" charset="0"/>
              <a:buNone/>
              <a:defRPr lang="en-US" sz="2000" kern="1200" spc="0" dirty="0" smtClean="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6210331" y="0"/>
            <a:ext cx="5981671" cy="6858000"/>
          </a:xfrm>
        </p:spPr>
        <p:txBody>
          <a:bodyPr lIns="182880" anchor="ctr"/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insert photo.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32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Photo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19711" y="1447801"/>
            <a:ext cx="5434948" cy="1178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13"/>
          </p:nvPr>
        </p:nvSpPr>
        <p:spPr>
          <a:xfrm>
            <a:off x="6219711" y="2734985"/>
            <a:ext cx="5445583" cy="609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 typeface="Arial" pitchFamily="34" charset="0"/>
              <a:buNone/>
              <a:defRPr lang="en-US" sz="2000" kern="1200" spc="0" dirty="0" smtClean="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981671" cy="6858000"/>
          </a:xfrm>
        </p:spPr>
        <p:txBody>
          <a:bodyPr lIns="182880" anchor="ctr"/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insert photo.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60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Header on Left &amp; Text on Righ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white">
          <a:xfrm>
            <a:off x="-9526" y="0"/>
            <a:ext cx="5988023" cy="68580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22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0835" y="1447801"/>
            <a:ext cx="5233764" cy="16619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761" y="1681906"/>
            <a:ext cx="5486169" cy="332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None/>
              <a:defRPr lang="en-US" sz="2000" kern="1200" spc="0" dirty="0" smtClean="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3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text w/Photo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2" y="0"/>
            <a:ext cx="6221445" cy="68580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22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0835" y="1447801"/>
            <a:ext cx="5434948" cy="1178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13"/>
          </p:nvPr>
        </p:nvSpPr>
        <p:spPr>
          <a:xfrm>
            <a:off x="520835" y="2734985"/>
            <a:ext cx="5445583" cy="609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 typeface="Arial" pitchFamily="34" charset="0"/>
              <a:buNone/>
              <a:defRPr lang="en-US" sz="2000" kern="1200" spc="0" dirty="0" smtClean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6210331" y="0"/>
            <a:ext cx="5981671" cy="6858000"/>
          </a:xfrm>
        </p:spPr>
        <p:txBody>
          <a:bodyPr lIns="182880" anchor="ctr"/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insert photo.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42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text w/Photo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5968969" y="0"/>
            <a:ext cx="6223031" cy="68580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22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19711" y="1447801"/>
            <a:ext cx="5434948" cy="1178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13"/>
          </p:nvPr>
        </p:nvSpPr>
        <p:spPr>
          <a:xfrm>
            <a:off x="6219711" y="2734985"/>
            <a:ext cx="5445583" cy="609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 typeface="Arial" pitchFamily="34" charset="0"/>
              <a:buNone/>
              <a:defRPr lang="en-US" sz="2000" kern="1200" spc="0" dirty="0" smtClean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981671" cy="6858000"/>
          </a:xfrm>
        </p:spPr>
        <p:txBody>
          <a:bodyPr lIns="182880" anchor="ctr"/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insert photo.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968" y="6014915"/>
            <a:ext cx="1739313" cy="8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274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Block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white">
          <a:xfrm>
            <a:off x="1" y="857249"/>
            <a:ext cx="12192000" cy="5124451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22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520835" y="1358055"/>
            <a:ext cx="11155093" cy="28630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6399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>
              <a:defRPr sz="6399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“Click to edit Master text styles”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3"/>
          </p:nvPr>
        </p:nvSpPr>
        <p:spPr>
          <a:xfrm>
            <a:off x="520835" y="4343401"/>
            <a:ext cx="11155093" cy="470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60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>
              <a:defRPr sz="6399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1572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52772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4523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Slide for Developer Code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55941"/>
            <a:ext cx="12192000" cy="570206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8454" y="1447800"/>
            <a:ext cx="11155093" cy="1988237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32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1pPr>
            <a:lvl2pPr marL="339686" indent="0">
              <a:lnSpc>
                <a:spcPct val="95000"/>
              </a:lnSpc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2pPr>
            <a:lvl3pPr marL="573022" indent="0">
              <a:lnSpc>
                <a:spcPct val="95000"/>
              </a:lnSpc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3pPr>
            <a:lvl4pPr marL="798421" indent="0">
              <a:lnSpc>
                <a:spcPct val="95000"/>
              </a:lnSpc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4pPr>
            <a:lvl5pPr marL="1030170" indent="0">
              <a:lnSpc>
                <a:spcPct val="95000"/>
              </a:lnSpc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140151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520835" y="228602"/>
            <a:ext cx="11155093" cy="664796"/>
          </a:xfrm>
        </p:spPr>
        <p:txBody>
          <a:bodyPr/>
          <a:lstStyle>
            <a:lvl1pPr>
              <a:defRPr sz="4800" baseline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519248" y="1447799"/>
            <a:ext cx="11151917" cy="2043636"/>
          </a:xfrm>
          <a:prstGeom prst="rect">
            <a:avLst/>
          </a:prstGeom>
        </p:spPr>
        <p:txBody>
          <a:bodyPr/>
          <a:lstStyle>
            <a:lvl1pPr marL="342861" indent="-342861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8578" indent="-285717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296" indent="-285717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142869" indent="-228573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71442" indent="-228573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Use this Layout for Speaker Notes slides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 sz="36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 smtClean="0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12809630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091" y="227852"/>
            <a:ext cx="11581784" cy="648997"/>
          </a:xfrm>
        </p:spPr>
        <p:txBody>
          <a:bodyPr tIns="4572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28777" y="956214"/>
            <a:ext cx="11581100" cy="5011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36" baseline="0"/>
            </a:lvl1pPr>
            <a:lvl2pPr marL="336044" indent="0">
              <a:buNone/>
              <a:defRPr/>
            </a:lvl2pPr>
            <a:lvl3pPr marL="560071" indent="0">
              <a:buNone/>
              <a:defRPr/>
            </a:lvl3pPr>
            <a:lvl4pPr marL="784100" indent="0">
              <a:buNone/>
              <a:defRPr/>
            </a:lvl4pPr>
            <a:lvl5pPr marL="1008128" indent="0">
              <a:buNone/>
              <a:defRPr/>
            </a:lvl5pPr>
          </a:lstStyle>
          <a:p>
            <a:pPr lvl="0"/>
            <a:r>
              <a:rPr lang="en-US" dirty="0" smtClean="0"/>
              <a:t>Sub-header (change to primary color)</a:t>
            </a:r>
          </a:p>
        </p:txBody>
      </p:sp>
    </p:spTree>
    <p:extLst>
      <p:ext uri="{BB962C8B-B14F-4D97-AF65-F5344CB8AC3E}">
        <p14:creationId xmlns:p14="http://schemas.microsoft.com/office/powerpoint/2010/main" val="25413627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120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106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1638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9953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772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6932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7256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8629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06262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7872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027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466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28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42631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9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03324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889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82836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9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4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6.xml"/><Relationship Id="rId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69.xml"/><Relationship Id="rId24" Type="http://schemas.openxmlformats.org/officeDocument/2006/relationships/theme" Target="../theme/theme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86.xml"/><Relationship Id="rId18" Type="http://schemas.openxmlformats.org/officeDocument/2006/relationships/theme" Target="../theme/theme6.xml"/><Relationship Id="rId19" Type="http://schemas.openxmlformats.org/officeDocument/2006/relationships/image" Target="../media/image38.png"/><Relationship Id="rId1" Type="http://schemas.openxmlformats.org/officeDocument/2006/relationships/slideLayout" Target="../slideLayouts/slideLayout70.xml"/><Relationship Id="rId2" Type="http://schemas.openxmlformats.org/officeDocument/2006/relationships/slideLayout" Target="../slideLayouts/slideLayout71.xml"/><Relationship Id="rId3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7.xml"/><Relationship Id="rId9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A48-C187-4A12-A567-84D45DD3FE1A}" type="datetimeFigureOut">
              <a:rPr lang="en-US" smtClean="0"/>
              <a:t>7/30/16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7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09034" y="280162"/>
            <a:ext cx="11580607" cy="637034"/>
          </a:xfrm>
          <a:prstGeom prst="rect">
            <a:avLst/>
          </a:prstGeom>
          <a:noFill/>
        </p:spPr>
        <p:txBody>
          <a:bodyPr vert="horz" wrap="square" lIns="137160" tIns="73152" rIns="137160" bIns="45720" rtlCol="0" anchor="t" anchorCtr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627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086C7AF8-4307-0C48-B429-058D835E2797}" type="datetimeFigureOut">
              <a:rPr lang="en-US" smtClean="0"/>
              <a:t>7/30/16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14237"/>
            <a:ext cx="3860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573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1219170" rtl="0" eaLnBrk="1" latinLnBrk="0" hangingPunct="1">
              <a:defRPr lang="en-US" sz="16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20700" y="1429512"/>
            <a:ext cx="11159067" cy="1543628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700" r:id="rId14"/>
    <p:sldLayoutId id="2147483725" r:id="rId15"/>
  </p:sldLayoutIdLst>
  <p:timing>
    <p:tnLst>
      <p:par>
        <p:cTn id="1" dur="indefinite" restart="never" nodeType="tmRoot"/>
      </p:par>
    </p:tnLst>
  </p:timing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733" b="0" kern="1200" spc="0" baseline="0">
          <a:gradFill>
            <a:gsLst>
              <a:gs pos="21239">
                <a:srgbClr val="000000"/>
              </a:gs>
              <a:gs pos="42000">
                <a:srgbClr val="000000"/>
              </a:gs>
            </a:gsLst>
            <a:lin ang="5400000" scaled="0"/>
          </a:gra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712" indent="-230712" algn="l" defTabSz="1219170" rtl="0" eaLnBrk="1" latinLnBrk="0" hangingPunct="1">
        <a:lnSpc>
          <a:spcPct val="90000"/>
        </a:lnSpc>
        <a:spcBef>
          <a:spcPts val="1600"/>
        </a:spcBef>
        <a:buClr>
          <a:srgbClr val="0072C8"/>
        </a:buClr>
        <a:buSzPct val="110000"/>
        <a:buFont typeface="Wingdings" panose="05000000000000000000" pitchFamily="2" charset="2"/>
        <a:buChar char="§"/>
        <a:defRPr lang="en-US" sz="2133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1789" indent="-201079" algn="l" defTabSz="1219170" rtl="0" eaLnBrk="1" latinLnBrk="0" hangingPunct="1">
        <a:lnSpc>
          <a:spcPct val="90000"/>
        </a:lnSpc>
        <a:spcBef>
          <a:spcPts val="8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8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09585" indent="-177796" algn="l" defTabSz="1219170" rtl="0" eaLnBrk="1" latinLnBrk="0" hangingPunct="1">
        <a:lnSpc>
          <a:spcPct val="90000"/>
        </a:lnSpc>
        <a:spcBef>
          <a:spcPts val="533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600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87380" indent="-177796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39777" indent="-148163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6">
          <p15:clr>
            <a:srgbClr val="F26B43"/>
          </p15:clr>
        </p15:guide>
        <p15:guide id="4" pos="246">
          <p15:clr>
            <a:srgbClr val="F26B43"/>
          </p15:clr>
        </p15:guide>
        <p15:guide id="5" pos="5518">
          <p15:clr>
            <a:srgbClr val="F26B43"/>
          </p15:clr>
        </p15:guide>
        <p15:guide id="6" pos="5616">
          <p15:clr>
            <a:srgbClr val="F26B43"/>
          </p15:clr>
        </p15:guide>
        <p15:guide id="7" orient="horz" pos="154">
          <p15:clr>
            <a:srgbClr val="F26B43"/>
          </p15:clr>
        </p15:guide>
        <p15:guide id="8" orient="horz" pos="67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09034" y="280162"/>
            <a:ext cx="11580607" cy="637034"/>
          </a:xfrm>
          <a:prstGeom prst="rect">
            <a:avLst/>
          </a:prstGeom>
          <a:noFill/>
        </p:spPr>
        <p:txBody>
          <a:bodyPr vert="horz" wrap="square" lIns="137160" tIns="73152" rIns="137160" bIns="45720" rtlCol="0" anchor="t" anchorCtr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627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14237"/>
            <a:ext cx="3860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573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20700" y="1429512"/>
            <a:ext cx="11159067" cy="1543628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8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733" b="0" kern="1200" spc="0" baseline="0">
          <a:gradFill>
            <a:gsLst>
              <a:gs pos="21239">
                <a:srgbClr val="000000"/>
              </a:gs>
              <a:gs pos="42000">
                <a:srgbClr val="000000"/>
              </a:gs>
            </a:gsLst>
            <a:lin ang="5400000" scaled="0"/>
          </a:gra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712" indent="-230712" algn="l" defTabSz="1219170" rtl="0" eaLnBrk="1" latinLnBrk="0" hangingPunct="1">
        <a:lnSpc>
          <a:spcPct val="90000"/>
        </a:lnSpc>
        <a:spcBef>
          <a:spcPts val="1600"/>
        </a:spcBef>
        <a:buClr>
          <a:srgbClr val="0072C8"/>
        </a:buClr>
        <a:buSzPct val="110000"/>
        <a:buFont typeface="Wingdings" panose="05000000000000000000" pitchFamily="2" charset="2"/>
        <a:buChar char="§"/>
        <a:defRPr lang="en-US" sz="2133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1789" indent="-201079" algn="l" defTabSz="1219170" rtl="0" eaLnBrk="1" latinLnBrk="0" hangingPunct="1">
        <a:lnSpc>
          <a:spcPct val="90000"/>
        </a:lnSpc>
        <a:spcBef>
          <a:spcPts val="8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8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09585" indent="-177796" algn="l" defTabSz="1219170" rtl="0" eaLnBrk="1" latinLnBrk="0" hangingPunct="1">
        <a:lnSpc>
          <a:spcPct val="90000"/>
        </a:lnSpc>
        <a:spcBef>
          <a:spcPts val="533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600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87380" indent="-177796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39777" indent="-148163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6">
          <p15:clr>
            <a:srgbClr val="F26B43"/>
          </p15:clr>
        </p15:guide>
        <p15:guide id="4" pos="246">
          <p15:clr>
            <a:srgbClr val="F26B43"/>
          </p15:clr>
        </p15:guide>
        <p15:guide id="5" pos="5518">
          <p15:clr>
            <a:srgbClr val="F26B43"/>
          </p15:clr>
        </p15:guide>
        <p15:guide id="6" pos="5616">
          <p15:clr>
            <a:srgbClr val="F26B43"/>
          </p15:clr>
        </p15:guide>
        <p15:guide id="7" orient="horz" pos="154">
          <p15:clr>
            <a:srgbClr val="F26B43"/>
          </p15:clr>
        </p15:guide>
        <p15:guide id="8" orient="horz" pos="67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09034" y="280162"/>
            <a:ext cx="11580607" cy="637034"/>
          </a:xfrm>
          <a:prstGeom prst="rect">
            <a:avLst/>
          </a:prstGeom>
          <a:noFill/>
        </p:spPr>
        <p:txBody>
          <a:bodyPr vert="horz" wrap="square" lIns="137160" tIns="73152" rIns="137160" bIns="45720" rtlCol="0" anchor="t" anchorCtr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627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14237"/>
            <a:ext cx="3860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1219170">
              <a:defRPr/>
            </a:pPr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573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20700" y="1429512"/>
            <a:ext cx="11159067" cy="1543628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7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733" b="0" kern="1200" spc="0" baseline="0">
          <a:gradFill>
            <a:gsLst>
              <a:gs pos="21239">
                <a:srgbClr val="000000"/>
              </a:gs>
              <a:gs pos="42000">
                <a:srgbClr val="000000"/>
              </a:gs>
            </a:gsLst>
            <a:lin ang="5400000" scaled="0"/>
          </a:gra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712" indent="-230712" algn="l" defTabSz="1219170" rtl="0" eaLnBrk="1" latinLnBrk="0" hangingPunct="1">
        <a:lnSpc>
          <a:spcPct val="90000"/>
        </a:lnSpc>
        <a:spcBef>
          <a:spcPts val="1600"/>
        </a:spcBef>
        <a:buClr>
          <a:srgbClr val="0072C8"/>
        </a:buClr>
        <a:buSzPct val="110000"/>
        <a:buFont typeface="Wingdings" panose="05000000000000000000" pitchFamily="2" charset="2"/>
        <a:buChar char="§"/>
        <a:defRPr lang="en-US" sz="2133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1789" indent="-201079" algn="l" defTabSz="1219170" rtl="0" eaLnBrk="1" latinLnBrk="0" hangingPunct="1">
        <a:lnSpc>
          <a:spcPct val="90000"/>
        </a:lnSpc>
        <a:spcBef>
          <a:spcPts val="8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8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09585" indent="-177796" algn="l" defTabSz="1219170" rtl="0" eaLnBrk="1" latinLnBrk="0" hangingPunct="1">
        <a:lnSpc>
          <a:spcPct val="90000"/>
        </a:lnSpc>
        <a:spcBef>
          <a:spcPts val="533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600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87380" indent="-177796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39777" indent="-148163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6">
          <p15:clr>
            <a:srgbClr val="F26B43"/>
          </p15:clr>
        </p15:guide>
        <p15:guide id="4" pos="246">
          <p15:clr>
            <a:srgbClr val="F26B43"/>
          </p15:clr>
        </p15:guide>
        <p15:guide id="5" pos="5518">
          <p15:clr>
            <a:srgbClr val="F26B43"/>
          </p15:clr>
        </p15:guide>
        <p15:guide id="6" pos="5616">
          <p15:clr>
            <a:srgbClr val="F26B43"/>
          </p15:clr>
        </p15:guide>
        <p15:guide id="7" orient="horz" pos="154">
          <p15:clr>
            <a:srgbClr val="F26B43"/>
          </p15:clr>
        </p15:guide>
        <p15:guide id="8" orient="horz" pos="67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74789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20835" y="1447801"/>
            <a:ext cx="11155093" cy="20559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6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258" rtl="0" eaLnBrk="1" latinLnBrk="0" hangingPunct="1">
        <a:lnSpc>
          <a:spcPct val="90000"/>
        </a:lnSpc>
        <a:spcBef>
          <a:spcPct val="0"/>
        </a:spcBef>
        <a:buNone/>
        <a:defRPr lang="en-US" sz="5399" b="0" kern="1200" cap="none" spc="-100" baseline="0" dirty="0" smtClean="0">
          <a:ln w="3175">
            <a:noFill/>
          </a:ln>
          <a:gradFill>
            <a:gsLst>
              <a:gs pos="1250">
                <a:schemeClr val="tx2"/>
              </a:gs>
              <a:gs pos="100000">
                <a:schemeClr val="tx2"/>
              </a:gs>
            </a:gsLst>
            <a:lin ang="5400000" scaled="0"/>
          </a:gradFill>
          <a:effectLst/>
          <a:latin typeface="+mj-lt"/>
          <a:ea typeface="+mn-ea"/>
          <a:cs typeface="Arial" charset="0"/>
        </a:defRPr>
      </a:lvl1pPr>
    </p:titleStyle>
    <p:bodyStyle>
      <a:lvl1pPr marL="339686" marR="0" indent="-339686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80000"/>
        <a:buFont typeface="Arial" pitchFamily="34" charset="0"/>
        <a:buChar char="•"/>
        <a:tabLst/>
        <a:defRPr sz="3600" kern="1200" spc="-69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3022" marR="0" indent="-233337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itchFamily="2" charset="2"/>
        <a:buChar char=""/>
        <a:tabLst/>
        <a:defRPr sz="2400" kern="1200" spc="0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98421" marR="0" indent="-225400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itchFamily="2" charset="2"/>
        <a:buChar char=""/>
        <a:tabLst>
          <a:tab pos="798421" algn="l"/>
        </a:tabLst>
        <a:defRPr sz="2400" kern="1200" spc="0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30170" marR="0" indent="-231748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itchFamily="2" charset="2"/>
        <a:buChar char=""/>
        <a:tabLst/>
        <a:defRPr sz="2000" kern="1200" spc="0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5569" marR="0" indent="-225400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itchFamily="2" charset="2"/>
        <a:buChar char=""/>
        <a:tabLst>
          <a:tab pos="1255569" algn="l"/>
        </a:tabLst>
        <a:defRPr sz="2000" kern="1200" spc="0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210" indent="-228565" algn="l" defTabSz="91425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39" indent="-228565" algn="l" defTabSz="91425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68" indent="-228565" algn="l" defTabSz="91425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98" indent="-228565" algn="l" defTabSz="91425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8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7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7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7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4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7/30/16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9" y="123825"/>
            <a:ext cx="4762495" cy="97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anyrd.com/2016/spsnyc/" TargetMode="External"/><Relationship Id="rId4" Type="http://schemas.openxmlformats.org/officeDocument/2006/relationships/hyperlink" Target="https://www.facebook.com/sharepointsaturdaynyc" TargetMode="External"/><Relationship Id="rId5" Type="http://schemas.openxmlformats.org/officeDocument/2006/relationships/hyperlink" Target="https://twitter.com/spsnyc" TargetMode="External"/><Relationship Id="rId6" Type="http://schemas.openxmlformats.org/officeDocument/2006/relationships/hyperlink" Target="https://twitter.com/search?q=spsnyc" TargetMode="External"/><Relationship Id="rId7" Type="http://schemas.openxmlformats.org/officeDocument/2006/relationships/hyperlink" Target="http://goo.gl/7WzmPW" TargetMode="External"/><Relationship Id="rId8" Type="http://schemas.openxmlformats.org/officeDocument/2006/relationships/hyperlink" Target="mailto:Info@SPSNYMetro.com" TargetMode="External"/><Relationship Id="rId9" Type="http://schemas.openxmlformats.org/officeDocument/2006/relationships/image" Target="../media/image41.png"/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allywagsnyc.com/" TargetMode="External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71.xml"/><Relationship Id="rId2" Type="http://schemas.openxmlformats.org/officeDocument/2006/relationships/image" Target="../media/image4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redmatfess.com/" TargetMode="External"/><Relationship Id="rId4" Type="http://schemas.openxmlformats.org/officeDocument/2006/relationships/hyperlink" Target="mailto:JaredM@slalom.com" TargetMode="External"/><Relationship Id="rId5" Type="http://schemas.openxmlformats.org/officeDocument/2006/relationships/hyperlink" Target="http://www.slideshare.net/jmatfess/" TargetMode="External"/><Relationship Id="rId6" Type="http://schemas.openxmlformats.org/officeDocument/2006/relationships/image" Target="../media/image44.png"/><Relationship Id="rId7" Type="http://schemas.openxmlformats.org/officeDocument/2006/relationships/image" Target="../media/image45.jpg"/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tspug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jpeg"/><Relationship Id="rId9" Type="http://schemas.openxmlformats.org/officeDocument/2006/relationships/image" Target="../media/image52.jpeg"/><Relationship Id="rId10" Type="http://schemas.openxmlformats.org/officeDocument/2006/relationships/image" Target="../media/image53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sharepointnutsandbolts.com/2016/06/develop-client-web-part-in-sharepoint-framework.html" TargetMode="External"/><Relationship Id="rId3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.png"/><Relationship Id="rId3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8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luralsight.com/library/courses/bower-fundamentals/table-of-contents" TargetMode="External"/><Relationship Id="rId4" Type="http://schemas.openxmlformats.org/officeDocument/2006/relationships/hyperlink" Target="http://www.sharepointnutsandbolts.com/2016/06/develop-client-web-part-in-sharepoint-framework.html" TargetMode="External"/><Relationship Id="rId5" Type="http://schemas.openxmlformats.org/officeDocument/2006/relationships/hyperlink" Target="https://jaredmatfess.wordpress.com/2016/02/29/introduction-to-bower-package-manager/" TargetMode="External"/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johnpapa.net/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ww.youtube.com/watch?v=5HEiQxmYM80" TargetMode="External"/><Relationship Id="rId3" Type="http://schemas.openxmlformats.org/officeDocument/2006/relationships/image" Target="../media/image8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7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" b="-5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41841" y="0"/>
            <a:ext cx="5567393" cy="3118899"/>
          </a:xfrm>
          <a:prstGeom prst="rect">
            <a:avLst/>
          </a:prstGeom>
          <a:gradFill flip="none" rotWithShape="1">
            <a:gsLst>
              <a:gs pos="3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2880" rtlCol="0" anchor="ctr" anchorCtr="0"/>
          <a:lstStyle/>
          <a:p>
            <a:pPr algn="ctr"/>
            <a:endParaRPr lang="en-US" sz="3200" dirty="0">
              <a:solidFill>
                <a:srgbClr val="4AA9D1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Text Placeholder 5"/>
          <p:cNvSpPr txBox="1">
            <a:spLocks/>
          </p:cNvSpPr>
          <p:nvPr/>
        </p:nvSpPr>
        <p:spPr>
          <a:xfrm>
            <a:off x="1053942" y="2239106"/>
            <a:ext cx="4661549" cy="696017"/>
          </a:xfrm>
          <a:prstGeom prst="rect">
            <a:avLst/>
          </a:prstGeom>
        </p:spPr>
        <p:txBody>
          <a:bodyPr vert="horz" lIns="121861" tIns="60931" rIns="121861" bIns="60931" rtlCol="0" anchor="ctr"/>
          <a:lstStyle>
            <a:defPPr>
              <a:defRPr lang="en-US"/>
            </a:defPPr>
            <a:lvl1pPr marL="0" algn="ctr" defTabSz="914363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82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67" dirty="0" smtClean="0">
                <a:solidFill>
                  <a:srgbClr val="6C6C6C"/>
                </a:solidFill>
                <a:latin typeface="Calibri"/>
                <a:ea typeface="Segoe UI" pitchFamily="34" charset="0"/>
                <a:cs typeface="Calibri"/>
              </a:rPr>
              <a:t>Jared Matfess, Solution Architect</a:t>
            </a:r>
            <a:br>
              <a:rPr lang="en-US" sz="1867" dirty="0" smtClean="0">
                <a:solidFill>
                  <a:srgbClr val="6C6C6C"/>
                </a:solidFill>
                <a:latin typeface="Calibri"/>
                <a:ea typeface="Segoe UI" pitchFamily="34" charset="0"/>
                <a:cs typeface="Calibri"/>
              </a:rPr>
            </a:br>
            <a:r>
              <a:rPr lang="en-US" sz="1867" dirty="0" smtClean="0">
                <a:solidFill>
                  <a:srgbClr val="6C6C6C"/>
                </a:solidFill>
                <a:latin typeface="Calibri"/>
                <a:ea typeface="Segoe UI" pitchFamily="34" charset="0"/>
                <a:cs typeface="Calibri"/>
              </a:rPr>
              <a:t>Slalom Consulting</a:t>
            </a:r>
            <a:endParaRPr lang="en-US" sz="1867" dirty="0">
              <a:solidFill>
                <a:srgbClr val="6C6C6C"/>
              </a:solidFill>
              <a:latin typeface="Calibri"/>
              <a:ea typeface="Segoe UI" pitchFamily="34" charset="0"/>
              <a:cs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3982" y="6413343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>
            <a:spLocks/>
          </p:cNvSpPr>
          <p:nvPr/>
        </p:nvSpPr>
        <p:spPr bwMode="gray">
          <a:xfrm>
            <a:off x="836023" y="824145"/>
            <a:ext cx="5364481" cy="116339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spc="0" baseline="0">
                <a:gradFill>
                  <a:gsLst>
                    <a:gs pos="21239">
                      <a:srgbClr val="000000"/>
                    </a:gs>
                    <a:gs pos="42000">
                      <a:srgbClr val="000000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800" b="1" dirty="0">
                <a:solidFill>
                  <a:srgbClr val="0056C5"/>
                </a:solidFill>
                <a:latin typeface="+mj-lt"/>
                <a:cs typeface="Calibri"/>
              </a:rPr>
              <a:t>Modern SharePoint Development Workflow using Node, Bower, Yeoman and more!</a:t>
            </a:r>
            <a:endParaRPr lang="en-US" sz="2800" b="1" dirty="0" smtClean="0">
              <a:solidFill>
                <a:srgbClr val="0056C5"/>
              </a:solidFill>
              <a:latin typeface="+mj-lt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79261" y="6347323"/>
            <a:ext cx="1494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#SPSNYC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8827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120" y="1221777"/>
            <a:ext cx="4213946" cy="1347788"/>
          </a:xfrm>
        </p:spPr>
        <p:txBody>
          <a:bodyPr anchor="t"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/>
              <a:t>EVENT Sponsors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half" idx="2"/>
          </p:nvPr>
        </p:nvSpPr>
        <p:spPr>
          <a:xfrm>
            <a:off x="913793" y="2194560"/>
            <a:ext cx="4717573" cy="4303870"/>
          </a:xfrm>
        </p:spPr>
        <p:txBody>
          <a:bodyPr>
            <a:normAutofit fontScale="92500"/>
          </a:bodyPr>
          <a:lstStyle/>
          <a:p>
            <a:r>
              <a:rPr lang="en-US" dirty="0"/>
              <a:t>We appreciated you supporting the </a:t>
            </a:r>
          </a:p>
          <a:p>
            <a:r>
              <a:rPr lang="en-US" dirty="0"/>
              <a:t>New York SharePoint Community!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Diamond, Platinum, Gold, &amp; Silver have tables scattered throughout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Please visit them and inquire about their products &amp; services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To be eligible for prizes make sure to get your bingo card stamped by ALL sponsors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Raffle at the end of the day and you must be present to win!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" b="-23"/>
          <a:stretch/>
        </p:blipFill>
        <p:spPr>
          <a:xfrm>
            <a:off x="6155473" y="267629"/>
            <a:ext cx="4661210" cy="623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Conference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96064"/>
            <a:ext cx="6988213" cy="40705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Slides / Demo will be posted on Lanyrd.com</a:t>
            </a:r>
          </a:p>
          <a:p>
            <a:pPr lvl="1"/>
            <a:r>
              <a:rPr lang="en-US" dirty="0">
                <a:hlinkClick r:id="rId3"/>
              </a:rPr>
              <a:t>http://lanyrd.com/2016/spsnyc</a:t>
            </a:r>
            <a:endParaRPr lang="en-US" dirty="0"/>
          </a:p>
          <a:p>
            <a:r>
              <a:rPr lang="en-US" dirty="0"/>
              <a:t>Photos posted to our Facebook page</a:t>
            </a:r>
          </a:p>
          <a:p>
            <a:pPr lvl="1"/>
            <a:r>
              <a:rPr lang="en-US" dirty="0">
                <a:hlinkClick r:id="rId4"/>
              </a:rPr>
              <a:t>https://www.facebook.com/sharepointsaturdaynyc</a:t>
            </a:r>
            <a:endParaRPr lang="en-US" dirty="0"/>
          </a:p>
          <a:p>
            <a:r>
              <a:rPr lang="en-US" dirty="0"/>
              <a:t>Tweet Us - </a:t>
            </a:r>
            <a:r>
              <a:rPr lang="en-US" dirty="0">
                <a:hlinkClick r:id="rId5"/>
              </a:rPr>
              <a:t>@SPSNYC</a:t>
            </a:r>
            <a:r>
              <a:rPr lang="en-US" dirty="0"/>
              <a:t> or </a:t>
            </a:r>
            <a:r>
              <a:rPr lang="en-US" dirty="0">
                <a:hlinkClick r:id="rId6"/>
              </a:rPr>
              <a:t>#SPSNYC</a:t>
            </a:r>
            <a:endParaRPr lang="en-US" dirty="0"/>
          </a:p>
          <a:p>
            <a:r>
              <a:rPr lang="en-US" dirty="0"/>
              <a:t>Sign Up for our NO SPAM mailing list for all conference news &amp; announcements</a:t>
            </a:r>
          </a:p>
          <a:p>
            <a:pPr lvl="1"/>
            <a:r>
              <a:rPr lang="en-US" dirty="0">
                <a:hlinkClick r:id="rId7"/>
              </a:rPr>
              <a:t>http://goo.gl/7WzmPW</a:t>
            </a:r>
            <a:endParaRPr lang="en-US" dirty="0"/>
          </a:p>
          <a:p>
            <a:r>
              <a:rPr lang="en-US" dirty="0"/>
              <a:t>Problems / Questions / Complaints / Suggestions</a:t>
            </a:r>
          </a:p>
          <a:p>
            <a:pPr lvl="1"/>
            <a:r>
              <a:rPr lang="en-US" dirty="0">
                <a:hlinkClick r:id="rId8"/>
              </a:rPr>
              <a:t>Info@SPSNYMetro.com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008" y="2777440"/>
            <a:ext cx="3630041" cy="244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7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69912" y="2328941"/>
            <a:ext cx="10353762" cy="369513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Visit </a:t>
            </a:r>
            <a:r>
              <a:rPr lang="en-US" dirty="0" err="1"/>
              <a:t>ExtaCloud’s</a:t>
            </a:r>
            <a:r>
              <a:rPr lang="en-US" dirty="0"/>
              <a:t> booth for wrist bands!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994" y="3252133"/>
            <a:ext cx="3590693" cy="17953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Rectangle 9"/>
          <p:cNvSpPr/>
          <p:nvPr/>
        </p:nvSpPr>
        <p:spPr>
          <a:xfrm>
            <a:off x="6246793" y="3389457"/>
            <a:ext cx="49054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Scallywag's Irish Pub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508 9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Ave, between 38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&amp; 39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[6 minutes walk]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Scallywags also serves food.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  <a:hlinkClick r:id="rId3"/>
              </a:rPr>
              <a:t>http://www.scallywagsnyc.com/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531" y="421839"/>
            <a:ext cx="3302242" cy="283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391249"/>
          </a:xfrm>
        </p:spPr>
        <p:txBody>
          <a:bodyPr/>
          <a:lstStyle/>
          <a:p>
            <a:r>
              <a:rPr lang="en-US" dirty="0" smtClean="0"/>
              <a:t>Who am I?</a:t>
            </a:r>
          </a:p>
          <a:p>
            <a:r>
              <a:rPr lang="en-US" dirty="0" smtClean="0"/>
              <a:t>Modern SharePoint Development</a:t>
            </a:r>
          </a:p>
          <a:p>
            <a:r>
              <a:rPr lang="en-US" dirty="0" smtClean="0"/>
              <a:t>Visual Studio Code</a:t>
            </a:r>
          </a:p>
          <a:p>
            <a:r>
              <a:rPr lang="en-US" dirty="0" smtClean="0"/>
              <a:t>Bower</a:t>
            </a:r>
          </a:p>
          <a:p>
            <a:r>
              <a:rPr lang="en-US" dirty="0" smtClean="0"/>
              <a:t>Gulp</a:t>
            </a:r>
          </a:p>
          <a:p>
            <a:r>
              <a:rPr lang="en-US" dirty="0" smtClean="0"/>
              <a:t>Yeoman</a:t>
            </a:r>
          </a:p>
          <a:p>
            <a:r>
              <a:rPr lang="en-US" dirty="0" smtClean="0"/>
              <a:t>Helpful Resources</a:t>
            </a:r>
          </a:p>
        </p:txBody>
      </p:sp>
    </p:spTree>
    <p:extLst>
      <p:ext uri="{BB962C8B-B14F-4D97-AF65-F5344CB8AC3E}">
        <p14:creationId xmlns:p14="http://schemas.microsoft.com/office/powerpoint/2010/main" val="46528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Intro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557402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Solution Architect with Slalom Consulting</a:t>
            </a:r>
            <a:br>
              <a:rPr lang="en-US" dirty="0"/>
            </a:br>
            <a:r>
              <a:rPr lang="en-US" dirty="0" smtClean="0"/>
              <a:t>10</a:t>
            </a:r>
            <a:r>
              <a:rPr lang="en-US" dirty="0"/>
              <a:t>+ years in the IT Field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u="sng" dirty="0"/>
              <a:t>Happily</a:t>
            </a:r>
            <a:r>
              <a:rPr lang="en-US" dirty="0"/>
              <a:t> married for </a:t>
            </a:r>
            <a:r>
              <a:rPr lang="en-US" dirty="0" smtClean="0"/>
              <a:t>5+ </a:t>
            </a:r>
            <a:r>
              <a:rPr lang="en-US" dirty="0"/>
              <a:t>years!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President of CT SharePoint Users Group (</a:t>
            </a:r>
            <a:r>
              <a:rPr lang="en-US" dirty="0">
                <a:hlinkClick r:id="rId2"/>
              </a:rPr>
              <a:t>www.ctspug.org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Blog: </a:t>
            </a:r>
            <a:r>
              <a:rPr lang="en-US" dirty="0">
                <a:hlinkClick r:id="rId3"/>
              </a:rPr>
              <a:t>www.jaredmatfess.com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Twitter: @</a:t>
            </a:r>
            <a:r>
              <a:rPr lang="en-US" dirty="0" err="1"/>
              <a:t>JaredMatfess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E-mail: </a:t>
            </a:r>
            <a:r>
              <a:rPr lang="en-US" dirty="0">
                <a:hlinkClick r:id="rId4"/>
              </a:rPr>
              <a:t>JaredM@slalom.com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Slideshare</a:t>
            </a:r>
            <a:r>
              <a:rPr lang="en-US" dirty="0"/>
              <a:t>: </a:t>
            </a:r>
            <a:r>
              <a:rPr lang="en-US" dirty="0">
                <a:hlinkClick r:id="rId5"/>
              </a:rPr>
              <a:t>www.slideshare.net/jmatfess/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92" y="1846218"/>
            <a:ext cx="2269257" cy="9534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0" b="97"/>
          <a:stretch/>
        </p:blipFill>
        <p:spPr>
          <a:xfrm>
            <a:off x="8952140" y="1049928"/>
            <a:ext cx="2395129" cy="27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0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4"/>
          <p:cNvSpPr txBox="1">
            <a:spLocks/>
          </p:cNvSpPr>
          <p:nvPr/>
        </p:nvSpPr>
        <p:spPr>
          <a:xfrm>
            <a:off x="536448" y="1776170"/>
            <a:ext cx="11119104" cy="30888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3336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47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2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2463" indent="-1857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SzPct val="120000"/>
              <a:buFontTx/>
              <a:buBlip>
                <a:blip r:embed="rId4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0100" indent="-13811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42975" indent="-13335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1E4164"/>
              </a:buClr>
              <a:buNone/>
            </a:pPr>
            <a:r>
              <a:rPr lang="en-US" sz="2133" dirty="0">
                <a:gradFill>
                  <a:gsLst>
                    <a:gs pos="98148">
                      <a:srgbClr val="1E4164"/>
                    </a:gs>
                    <a:gs pos="15000">
                      <a:srgbClr val="1E4164"/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We bring business and technology </a:t>
            </a:r>
            <a:br>
              <a:rPr lang="en-US" sz="2133" dirty="0">
                <a:gradFill>
                  <a:gsLst>
                    <a:gs pos="98148">
                      <a:srgbClr val="1E4164"/>
                    </a:gs>
                    <a:gs pos="15000">
                      <a:srgbClr val="1E4164"/>
                    </a:gs>
                  </a:gsLst>
                  <a:lin ang="2700000" scaled="1"/>
                </a:gradFill>
                <a:cs typeface="Segoe UI" panose="020B0502040204020203" pitchFamily="34" charset="0"/>
              </a:rPr>
            </a:br>
            <a:r>
              <a:rPr lang="en-US" sz="2133" dirty="0">
                <a:gradFill>
                  <a:gsLst>
                    <a:gs pos="98148">
                      <a:srgbClr val="1E4164"/>
                    </a:gs>
                    <a:gs pos="15000">
                      <a:srgbClr val="1E4164"/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expertise to help companies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Improve employee productivity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Improve enterprise performance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Drive innovation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Retain and grow customers</a:t>
            </a:r>
          </a:p>
          <a:p>
            <a:pPr marL="0" indent="0">
              <a:spcBef>
                <a:spcPts val="1333"/>
              </a:spcBef>
              <a:buClrTx/>
              <a:buSzTx/>
              <a:buNone/>
            </a:pPr>
            <a:r>
              <a:rPr lang="en-US" sz="2133" dirty="0">
                <a:gradFill>
                  <a:gsLst>
                    <a:gs pos="98148">
                      <a:srgbClr val="1E4164"/>
                    </a:gs>
                    <a:gs pos="15000">
                      <a:srgbClr val="1E4164"/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Key Differentiators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Balance of business and technology</a:t>
            </a:r>
            <a:endParaRPr lang="en-US" sz="1467" b="1" dirty="0">
              <a:gradFill>
                <a:gsLst>
                  <a:gs pos="98148">
                    <a:srgbClr val="838383">
                      <a:lumMod val="75000"/>
                    </a:srgbClr>
                  </a:gs>
                  <a:gs pos="15000">
                    <a:srgbClr val="838383">
                      <a:lumMod val="75000"/>
                    </a:srgbClr>
                  </a:gs>
                </a:gsLst>
                <a:lin ang="2700000" scaled="1"/>
              </a:gradFill>
              <a:cs typeface="Segoe UI" panose="020B0502040204020203" pitchFamily="34" charset="0"/>
            </a:endParaRP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National reach – locally based teams</a:t>
            </a:r>
            <a:endParaRPr lang="en-US" sz="1467" b="1" dirty="0">
              <a:gradFill>
                <a:gsLst>
                  <a:gs pos="98148">
                    <a:srgbClr val="838383">
                      <a:lumMod val="75000"/>
                    </a:srgbClr>
                  </a:gs>
                  <a:gs pos="15000">
                    <a:srgbClr val="838383">
                      <a:lumMod val="75000"/>
                    </a:srgbClr>
                  </a:gs>
                </a:gsLst>
                <a:lin ang="2700000" scaled="1"/>
              </a:gradFill>
              <a:cs typeface="Segoe UI" panose="020B0502040204020203" pitchFamily="34" charset="0"/>
            </a:endParaRP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Flexible, client focused delivery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Highly experienced consultants</a:t>
            </a:r>
            <a:endParaRPr lang="en-US" sz="1467" b="1" dirty="0">
              <a:gradFill>
                <a:gsLst>
                  <a:gs pos="98148">
                    <a:srgbClr val="838383">
                      <a:lumMod val="75000"/>
                    </a:srgbClr>
                  </a:gs>
                  <a:gs pos="15000">
                    <a:srgbClr val="838383">
                      <a:lumMod val="75000"/>
                    </a:srgbClr>
                  </a:gs>
                </a:gsLst>
                <a:lin ang="2700000" scaled="1"/>
              </a:gradFill>
              <a:cs typeface="Segoe UI" panose="020B05020402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idx="4294967295"/>
          </p:nvPr>
        </p:nvSpPr>
        <p:spPr>
          <a:xfrm>
            <a:off x="525563" y="5050696"/>
            <a:ext cx="4864284" cy="59093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gradFill>
                  <a:gsLst>
                    <a:gs pos="98148">
                      <a:schemeClr val="accent1"/>
                    </a:gs>
                    <a:gs pos="15000">
                      <a:schemeClr val="accent1"/>
                    </a:gs>
                  </a:gsLst>
                  <a:lin ang="2700000" scaled="1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Management Consulting Firm – Serving our Clients Locally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244785" y="5718221"/>
            <a:ext cx="5231507" cy="583203"/>
            <a:chOff x="2987492" y="4623685"/>
            <a:chExt cx="3923630" cy="437401"/>
          </a:xfrm>
        </p:grpSpPr>
        <p:grpSp>
          <p:nvGrpSpPr>
            <p:cNvPr id="29" name="Group 28"/>
            <p:cNvGrpSpPr/>
            <p:nvPr/>
          </p:nvGrpSpPr>
          <p:grpSpPr>
            <a:xfrm>
              <a:off x="5311302" y="4675597"/>
              <a:ext cx="1599820" cy="385489"/>
              <a:chOff x="-959586" y="4425250"/>
              <a:chExt cx="2097027" cy="505296"/>
            </a:xfrm>
          </p:grpSpPr>
          <p:sp>
            <p:nvSpPr>
              <p:cNvPr id="30" name="Freeform 29"/>
              <p:cNvSpPr>
                <a:spLocks noEditPoints="1"/>
              </p:cNvSpPr>
              <p:nvPr/>
            </p:nvSpPr>
            <p:spPr bwMode="auto">
              <a:xfrm>
                <a:off x="-959586" y="4473437"/>
                <a:ext cx="517620" cy="346519"/>
              </a:xfrm>
              <a:custGeom>
                <a:avLst/>
                <a:gdLst>
                  <a:gd name="T0" fmla="*/ 577 w 592"/>
                  <a:gd name="T1" fmla="*/ 346 h 396"/>
                  <a:gd name="T2" fmla="*/ 498 w 592"/>
                  <a:gd name="T3" fmla="*/ 310 h 396"/>
                  <a:gd name="T4" fmla="*/ 444 w 592"/>
                  <a:gd name="T5" fmla="*/ 245 h 396"/>
                  <a:gd name="T6" fmla="*/ 456 w 592"/>
                  <a:gd name="T7" fmla="*/ 230 h 396"/>
                  <a:gd name="T8" fmla="*/ 532 w 592"/>
                  <a:gd name="T9" fmla="*/ 223 h 396"/>
                  <a:gd name="T10" fmla="*/ 502 w 592"/>
                  <a:gd name="T11" fmla="*/ 74 h 396"/>
                  <a:gd name="T12" fmla="*/ 386 w 592"/>
                  <a:gd name="T13" fmla="*/ 37 h 396"/>
                  <a:gd name="T14" fmla="*/ 295 w 592"/>
                  <a:gd name="T15" fmla="*/ 109 h 396"/>
                  <a:gd name="T16" fmla="*/ 275 w 592"/>
                  <a:gd name="T17" fmla="*/ 226 h 396"/>
                  <a:gd name="T18" fmla="*/ 345 w 592"/>
                  <a:gd name="T19" fmla="*/ 229 h 396"/>
                  <a:gd name="T20" fmla="*/ 357 w 592"/>
                  <a:gd name="T21" fmla="*/ 245 h 396"/>
                  <a:gd name="T22" fmla="*/ 303 w 592"/>
                  <a:gd name="T23" fmla="*/ 310 h 396"/>
                  <a:gd name="T24" fmla="*/ 225 w 592"/>
                  <a:gd name="T25" fmla="*/ 346 h 396"/>
                  <a:gd name="T26" fmla="*/ 220 w 592"/>
                  <a:gd name="T27" fmla="*/ 396 h 396"/>
                  <a:gd name="T28" fmla="*/ 582 w 592"/>
                  <a:gd name="T29" fmla="*/ 396 h 396"/>
                  <a:gd name="T30" fmla="*/ 577 w 592"/>
                  <a:gd name="T31" fmla="*/ 346 h 396"/>
                  <a:gd name="T32" fmla="*/ 208 w 592"/>
                  <a:gd name="T33" fmla="*/ 338 h 396"/>
                  <a:gd name="T34" fmla="*/ 282 w 592"/>
                  <a:gd name="T35" fmla="*/ 303 h 396"/>
                  <a:gd name="T36" fmla="*/ 290 w 592"/>
                  <a:gd name="T37" fmla="*/ 300 h 396"/>
                  <a:gd name="T38" fmla="*/ 318 w 592"/>
                  <a:gd name="T39" fmla="*/ 284 h 396"/>
                  <a:gd name="T40" fmla="*/ 292 w 592"/>
                  <a:gd name="T41" fmla="*/ 274 h 396"/>
                  <a:gd name="T42" fmla="*/ 274 w 592"/>
                  <a:gd name="T43" fmla="*/ 269 h 396"/>
                  <a:gd name="T44" fmla="*/ 256 w 592"/>
                  <a:gd name="T45" fmla="*/ 239 h 396"/>
                  <a:gd name="T46" fmla="*/ 245 w 592"/>
                  <a:gd name="T47" fmla="*/ 238 h 396"/>
                  <a:gd name="T48" fmla="*/ 256 w 592"/>
                  <a:gd name="T49" fmla="*/ 215 h 396"/>
                  <a:gd name="T50" fmla="*/ 261 w 592"/>
                  <a:gd name="T51" fmla="*/ 188 h 396"/>
                  <a:gd name="T52" fmla="*/ 272 w 592"/>
                  <a:gd name="T53" fmla="*/ 179 h 396"/>
                  <a:gd name="T54" fmla="*/ 272 w 592"/>
                  <a:gd name="T55" fmla="*/ 177 h 396"/>
                  <a:gd name="T56" fmla="*/ 274 w 592"/>
                  <a:gd name="T57" fmla="*/ 117 h 396"/>
                  <a:gd name="T58" fmla="*/ 274 w 592"/>
                  <a:gd name="T59" fmla="*/ 116 h 396"/>
                  <a:gd name="T60" fmla="*/ 276 w 592"/>
                  <a:gd name="T61" fmla="*/ 77 h 396"/>
                  <a:gd name="T62" fmla="*/ 273 w 592"/>
                  <a:gd name="T63" fmla="*/ 47 h 396"/>
                  <a:gd name="T64" fmla="*/ 262 w 592"/>
                  <a:gd name="T65" fmla="*/ 30 h 396"/>
                  <a:gd name="T66" fmla="*/ 248 w 592"/>
                  <a:gd name="T67" fmla="*/ 28 h 396"/>
                  <a:gd name="T68" fmla="*/ 240 w 592"/>
                  <a:gd name="T69" fmla="*/ 20 h 396"/>
                  <a:gd name="T70" fmla="*/ 152 w 592"/>
                  <a:gd name="T71" fmla="*/ 22 h 396"/>
                  <a:gd name="T72" fmla="*/ 119 w 592"/>
                  <a:gd name="T73" fmla="*/ 115 h 396"/>
                  <a:gd name="T74" fmla="*/ 114 w 592"/>
                  <a:gd name="T75" fmla="*/ 135 h 396"/>
                  <a:gd name="T76" fmla="*/ 127 w 592"/>
                  <a:gd name="T77" fmla="*/ 182 h 396"/>
                  <a:gd name="T78" fmla="*/ 135 w 592"/>
                  <a:gd name="T79" fmla="*/ 184 h 396"/>
                  <a:gd name="T80" fmla="*/ 139 w 592"/>
                  <a:gd name="T81" fmla="*/ 218 h 396"/>
                  <a:gd name="T82" fmla="*/ 150 w 592"/>
                  <a:gd name="T83" fmla="*/ 237 h 396"/>
                  <a:gd name="T84" fmla="*/ 142 w 592"/>
                  <a:gd name="T85" fmla="*/ 239 h 396"/>
                  <a:gd name="T86" fmla="*/ 124 w 592"/>
                  <a:gd name="T87" fmla="*/ 269 h 396"/>
                  <a:gd name="T88" fmla="*/ 106 w 592"/>
                  <a:gd name="T89" fmla="*/ 274 h 396"/>
                  <a:gd name="T90" fmla="*/ 50 w 592"/>
                  <a:gd name="T91" fmla="*/ 301 h 396"/>
                  <a:gd name="T92" fmla="*/ 1 w 592"/>
                  <a:gd name="T93" fmla="*/ 332 h 396"/>
                  <a:gd name="T94" fmla="*/ 0 w 592"/>
                  <a:gd name="T95" fmla="*/ 396 h 396"/>
                  <a:gd name="T96" fmla="*/ 200 w 592"/>
                  <a:gd name="T97" fmla="*/ 396 h 396"/>
                  <a:gd name="T98" fmla="*/ 208 w 592"/>
                  <a:gd name="T99" fmla="*/ 338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92" h="396">
                    <a:moveTo>
                      <a:pt x="577" y="346"/>
                    </a:moveTo>
                    <a:cubicBezTo>
                      <a:pt x="558" y="327"/>
                      <a:pt x="526" y="318"/>
                      <a:pt x="498" y="310"/>
                    </a:cubicBezTo>
                    <a:cubicBezTo>
                      <a:pt x="462" y="298"/>
                      <a:pt x="449" y="271"/>
                      <a:pt x="444" y="245"/>
                    </a:cubicBezTo>
                    <a:cubicBezTo>
                      <a:pt x="448" y="240"/>
                      <a:pt x="452" y="235"/>
                      <a:pt x="456" y="230"/>
                    </a:cubicBezTo>
                    <a:cubicBezTo>
                      <a:pt x="480" y="238"/>
                      <a:pt x="508" y="240"/>
                      <a:pt x="532" y="223"/>
                    </a:cubicBezTo>
                    <a:cubicBezTo>
                      <a:pt x="499" y="189"/>
                      <a:pt x="526" y="148"/>
                      <a:pt x="502" y="74"/>
                    </a:cubicBezTo>
                    <a:cubicBezTo>
                      <a:pt x="481" y="11"/>
                      <a:pt x="397" y="15"/>
                      <a:pt x="386" y="37"/>
                    </a:cubicBezTo>
                    <a:cubicBezTo>
                      <a:pt x="341" y="21"/>
                      <a:pt x="308" y="42"/>
                      <a:pt x="295" y="109"/>
                    </a:cubicBezTo>
                    <a:cubicBezTo>
                      <a:pt x="281" y="185"/>
                      <a:pt x="309" y="193"/>
                      <a:pt x="275" y="226"/>
                    </a:cubicBezTo>
                    <a:cubicBezTo>
                      <a:pt x="301" y="241"/>
                      <a:pt x="324" y="238"/>
                      <a:pt x="345" y="229"/>
                    </a:cubicBezTo>
                    <a:cubicBezTo>
                      <a:pt x="349" y="235"/>
                      <a:pt x="353" y="240"/>
                      <a:pt x="357" y="245"/>
                    </a:cubicBezTo>
                    <a:cubicBezTo>
                      <a:pt x="353" y="272"/>
                      <a:pt x="339" y="298"/>
                      <a:pt x="303" y="310"/>
                    </a:cubicBezTo>
                    <a:cubicBezTo>
                      <a:pt x="276" y="318"/>
                      <a:pt x="244" y="327"/>
                      <a:pt x="225" y="346"/>
                    </a:cubicBezTo>
                    <a:cubicBezTo>
                      <a:pt x="210" y="360"/>
                      <a:pt x="220" y="396"/>
                      <a:pt x="220" y="396"/>
                    </a:cubicBezTo>
                    <a:cubicBezTo>
                      <a:pt x="582" y="396"/>
                      <a:pt x="582" y="396"/>
                      <a:pt x="582" y="396"/>
                    </a:cubicBezTo>
                    <a:cubicBezTo>
                      <a:pt x="582" y="396"/>
                      <a:pt x="592" y="360"/>
                      <a:pt x="577" y="346"/>
                    </a:cubicBezTo>
                    <a:close/>
                    <a:moveTo>
                      <a:pt x="208" y="338"/>
                    </a:moveTo>
                    <a:cubicBezTo>
                      <a:pt x="227" y="320"/>
                      <a:pt x="256" y="311"/>
                      <a:pt x="282" y="303"/>
                    </a:cubicBezTo>
                    <a:cubicBezTo>
                      <a:pt x="285" y="302"/>
                      <a:pt x="288" y="301"/>
                      <a:pt x="290" y="300"/>
                    </a:cubicBezTo>
                    <a:cubicBezTo>
                      <a:pt x="301" y="297"/>
                      <a:pt x="311" y="291"/>
                      <a:pt x="318" y="284"/>
                    </a:cubicBezTo>
                    <a:cubicBezTo>
                      <a:pt x="309" y="281"/>
                      <a:pt x="301" y="277"/>
                      <a:pt x="292" y="274"/>
                    </a:cubicBezTo>
                    <a:cubicBezTo>
                      <a:pt x="286" y="272"/>
                      <a:pt x="280" y="270"/>
                      <a:pt x="274" y="269"/>
                    </a:cubicBezTo>
                    <a:cubicBezTo>
                      <a:pt x="267" y="264"/>
                      <a:pt x="260" y="248"/>
                      <a:pt x="256" y="239"/>
                    </a:cubicBezTo>
                    <a:cubicBezTo>
                      <a:pt x="253" y="239"/>
                      <a:pt x="249" y="238"/>
                      <a:pt x="245" y="238"/>
                    </a:cubicBezTo>
                    <a:cubicBezTo>
                      <a:pt x="246" y="225"/>
                      <a:pt x="253" y="224"/>
                      <a:pt x="256" y="215"/>
                    </a:cubicBezTo>
                    <a:cubicBezTo>
                      <a:pt x="259" y="206"/>
                      <a:pt x="257" y="195"/>
                      <a:pt x="261" y="188"/>
                    </a:cubicBezTo>
                    <a:cubicBezTo>
                      <a:pt x="263" y="183"/>
                      <a:pt x="269" y="182"/>
                      <a:pt x="272" y="179"/>
                    </a:cubicBezTo>
                    <a:cubicBezTo>
                      <a:pt x="272" y="179"/>
                      <a:pt x="272" y="178"/>
                      <a:pt x="272" y="177"/>
                    </a:cubicBezTo>
                    <a:cubicBezTo>
                      <a:pt x="271" y="163"/>
                      <a:pt x="270" y="145"/>
                      <a:pt x="274" y="117"/>
                    </a:cubicBezTo>
                    <a:cubicBezTo>
                      <a:pt x="274" y="117"/>
                      <a:pt x="274" y="116"/>
                      <a:pt x="274" y="116"/>
                    </a:cubicBezTo>
                    <a:cubicBezTo>
                      <a:pt x="273" y="108"/>
                      <a:pt x="276" y="82"/>
                      <a:pt x="276" y="77"/>
                    </a:cubicBezTo>
                    <a:cubicBezTo>
                      <a:pt x="276" y="62"/>
                      <a:pt x="276" y="61"/>
                      <a:pt x="273" y="47"/>
                    </a:cubicBezTo>
                    <a:cubicBezTo>
                      <a:pt x="273" y="47"/>
                      <a:pt x="268" y="34"/>
                      <a:pt x="262" y="30"/>
                    </a:cubicBezTo>
                    <a:cubicBezTo>
                      <a:pt x="248" y="28"/>
                      <a:pt x="248" y="28"/>
                      <a:pt x="248" y="28"/>
                    </a:cubicBezTo>
                    <a:cubicBezTo>
                      <a:pt x="240" y="20"/>
                      <a:pt x="240" y="20"/>
                      <a:pt x="240" y="20"/>
                    </a:cubicBezTo>
                    <a:cubicBezTo>
                      <a:pt x="207" y="0"/>
                      <a:pt x="171" y="14"/>
                      <a:pt x="152" y="22"/>
                    </a:cubicBezTo>
                    <a:cubicBezTo>
                      <a:pt x="124" y="31"/>
                      <a:pt x="107" y="58"/>
                      <a:pt x="119" y="115"/>
                    </a:cubicBezTo>
                    <a:cubicBezTo>
                      <a:pt x="121" y="125"/>
                      <a:pt x="114" y="129"/>
                      <a:pt x="114" y="135"/>
                    </a:cubicBezTo>
                    <a:cubicBezTo>
                      <a:pt x="115" y="147"/>
                      <a:pt x="116" y="175"/>
                      <a:pt x="127" y="182"/>
                    </a:cubicBezTo>
                    <a:cubicBezTo>
                      <a:pt x="128" y="182"/>
                      <a:pt x="136" y="184"/>
                      <a:pt x="135" y="184"/>
                    </a:cubicBezTo>
                    <a:cubicBezTo>
                      <a:pt x="137" y="195"/>
                      <a:pt x="138" y="207"/>
                      <a:pt x="139" y="218"/>
                    </a:cubicBezTo>
                    <a:cubicBezTo>
                      <a:pt x="142" y="226"/>
                      <a:pt x="148" y="227"/>
                      <a:pt x="150" y="237"/>
                    </a:cubicBezTo>
                    <a:cubicBezTo>
                      <a:pt x="142" y="239"/>
                      <a:pt x="142" y="239"/>
                      <a:pt x="142" y="239"/>
                    </a:cubicBezTo>
                    <a:cubicBezTo>
                      <a:pt x="138" y="248"/>
                      <a:pt x="131" y="264"/>
                      <a:pt x="124" y="269"/>
                    </a:cubicBezTo>
                    <a:cubicBezTo>
                      <a:pt x="118" y="270"/>
                      <a:pt x="112" y="272"/>
                      <a:pt x="106" y="274"/>
                    </a:cubicBezTo>
                    <a:cubicBezTo>
                      <a:pt x="85" y="282"/>
                      <a:pt x="71" y="293"/>
                      <a:pt x="50" y="301"/>
                    </a:cubicBezTo>
                    <a:cubicBezTo>
                      <a:pt x="31" y="310"/>
                      <a:pt x="8" y="312"/>
                      <a:pt x="1" y="332"/>
                    </a:cubicBezTo>
                    <a:cubicBezTo>
                      <a:pt x="1" y="346"/>
                      <a:pt x="0" y="378"/>
                      <a:pt x="0" y="396"/>
                    </a:cubicBezTo>
                    <a:cubicBezTo>
                      <a:pt x="200" y="396"/>
                      <a:pt x="200" y="396"/>
                      <a:pt x="200" y="396"/>
                    </a:cubicBezTo>
                    <a:cubicBezTo>
                      <a:pt x="197" y="386"/>
                      <a:pt x="192" y="355"/>
                      <a:pt x="208" y="338"/>
                    </a:cubicBezTo>
                    <a:close/>
                  </a:path>
                </a:pathLst>
              </a:custGeom>
              <a:solidFill>
                <a:srgbClr val="1E4164"/>
              </a:solidFill>
              <a:ln>
                <a:noFill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 dirty="0">
                  <a:solidFill>
                    <a:srgbClr val="373737"/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-268507" y="4425250"/>
                <a:ext cx="906457" cy="3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r>
                  <a:rPr lang="en-US" sz="1867" b="1" dirty="0">
                    <a:gradFill>
                      <a:gsLst>
                        <a:gs pos="28333">
                          <a:srgbClr val="13B5EA"/>
                        </a:gs>
                        <a:gs pos="84000">
                          <a:srgbClr val="13B5EA"/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3,000+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-492355" y="4676385"/>
                <a:ext cx="1629796" cy="2541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r>
                  <a:rPr lang="en-US" sz="1200" dirty="0">
                    <a:gradFill>
                      <a:gsLst>
                        <a:gs pos="28333">
                          <a:srgbClr val="1E4164"/>
                        </a:gs>
                        <a:gs pos="83000">
                          <a:srgbClr val="1E4164"/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Employees Nationally</a:t>
                </a: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2987492" y="4623685"/>
              <a:ext cx="2567439" cy="394014"/>
              <a:chOff x="408700" y="1489170"/>
              <a:chExt cx="2567439" cy="394014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553836" y="1619987"/>
                <a:ext cx="537647" cy="2631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r>
                  <a:rPr lang="en-US" sz="1867" b="1" dirty="0">
                    <a:gradFill>
                      <a:gsLst>
                        <a:gs pos="28333">
                          <a:srgbClr val="13B5EA"/>
                        </a:gs>
                        <a:gs pos="84000">
                          <a:srgbClr val="13B5EA"/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2001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41331" y="1500023"/>
                <a:ext cx="713176" cy="193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r>
                  <a:rPr lang="en-US" sz="1200" dirty="0">
                    <a:gradFill>
                      <a:gsLst>
                        <a:gs pos="28333">
                          <a:srgbClr val="1E4164"/>
                        </a:gs>
                        <a:gs pos="83000">
                          <a:srgbClr val="1E4164"/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Founded in</a:t>
                </a:r>
              </a:p>
            </p:txBody>
          </p:sp>
          <p:grpSp>
            <p:nvGrpSpPr>
              <p:cNvPr id="24" name="Group 4"/>
              <p:cNvGrpSpPr>
                <a:grpSpLocks noChangeAspect="1"/>
              </p:cNvGrpSpPr>
              <p:nvPr/>
            </p:nvGrpSpPr>
            <p:grpSpPr bwMode="auto">
              <a:xfrm>
                <a:off x="408700" y="1562224"/>
                <a:ext cx="138381" cy="265084"/>
                <a:chOff x="2643" y="1166"/>
                <a:chExt cx="474" cy="908"/>
              </a:xfrm>
              <a:solidFill>
                <a:srgbClr val="1E4164"/>
              </a:solidFill>
            </p:grpSpPr>
            <p:sp>
              <p:nvSpPr>
                <p:cNvPr id="25" name="Rectangle 5"/>
                <p:cNvSpPr>
                  <a:spLocks noChangeArrowheads="1"/>
                </p:cNvSpPr>
                <p:nvPr/>
              </p:nvSpPr>
              <p:spPr bwMode="auto">
                <a:xfrm>
                  <a:off x="2643" y="1967"/>
                  <a:ext cx="194" cy="10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6" name="Rectangle 6"/>
                <p:cNvSpPr>
                  <a:spLocks noChangeArrowheads="1"/>
                </p:cNvSpPr>
                <p:nvPr/>
              </p:nvSpPr>
              <p:spPr bwMode="auto">
                <a:xfrm>
                  <a:off x="2923" y="1967"/>
                  <a:ext cx="194" cy="10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7" name="Freeform 7"/>
                <p:cNvSpPr>
                  <a:spLocks noEditPoints="1"/>
                </p:cNvSpPr>
                <p:nvPr/>
              </p:nvSpPr>
              <p:spPr bwMode="auto">
                <a:xfrm>
                  <a:off x="2643" y="1280"/>
                  <a:ext cx="474" cy="680"/>
                </a:xfrm>
                <a:custGeom>
                  <a:avLst/>
                  <a:gdLst>
                    <a:gd name="T0" fmla="*/ 474 w 474"/>
                    <a:gd name="T1" fmla="*/ 680 h 680"/>
                    <a:gd name="T2" fmla="*/ 0 w 474"/>
                    <a:gd name="T3" fmla="*/ 0 h 680"/>
                    <a:gd name="T4" fmla="*/ 337 w 474"/>
                    <a:gd name="T5" fmla="*/ 50 h 680"/>
                    <a:gd name="T6" fmla="*/ 424 w 474"/>
                    <a:gd name="T7" fmla="*/ 158 h 680"/>
                    <a:gd name="T8" fmla="*/ 337 w 474"/>
                    <a:gd name="T9" fmla="*/ 50 h 680"/>
                    <a:gd name="T10" fmla="*/ 424 w 474"/>
                    <a:gd name="T11" fmla="*/ 193 h 680"/>
                    <a:gd name="T12" fmla="*/ 337 w 474"/>
                    <a:gd name="T13" fmla="*/ 301 h 680"/>
                    <a:gd name="T14" fmla="*/ 337 w 474"/>
                    <a:gd name="T15" fmla="*/ 344 h 680"/>
                    <a:gd name="T16" fmla="*/ 424 w 474"/>
                    <a:gd name="T17" fmla="*/ 451 h 680"/>
                    <a:gd name="T18" fmla="*/ 337 w 474"/>
                    <a:gd name="T19" fmla="*/ 344 h 680"/>
                    <a:gd name="T20" fmla="*/ 424 w 474"/>
                    <a:gd name="T21" fmla="*/ 501 h 680"/>
                    <a:gd name="T22" fmla="*/ 337 w 474"/>
                    <a:gd name="T23" fmla="*/ 615 h 680"/>
                    <a:gd name="T24" fmla="*/ 194 w 474"/>
                    <a:gd name="T25" fmla="*/ 50 h 680"/>
                    <a:gd name="T26" fmla="*/ 280 w 474"/>
                    <a:gd name="T27" fmla="*/ 158 h 680"/>
                    <a:gd name="T28" fmla="*/ 194 w 474"/>
                    <a:gd name="T29" fmla="*/ 50 h 680"/>
                    <a:gd name="T30" fmla="*/ 280 w 474"/>
                    <a:gd name="T31" fmla="*/ 193 h 680"/>
                    <a:gd name="T32" fmla="*/ 194 w 474"/>
                    <a:gd name="T33" fmla="*/ 301 h 680"/>
                    <a:gd name="T34" fmla="*/ 194 w 474"/>
                    <a:gd name="T35" fmla="*/ 344 h 680"/>
                    <a:gd name="T36" fmla="*/ 280 w 474"/>
                    <a:gd name="T37" fmla="*/ 451 h 680"/>
                    <a:gd name="T38" fmla="*/ 194 w 474"/>
                    <a:gd name="T39" fmla="*/ 344 h 680"/>
                    <a:gd name="T40" fmla="*/ 280 w 474"/>
                    <a:gd name="T41" fmla="*/ 501 h 680"/>
                    <a:gd name="T42" fmla="*/ 194 w 474"/>
                    <a:gd name="T43" fmla="*/ 615 h 680"/>
                    <a:gd name="T44" fmla="*/ 50 w 474"/>
                    <a:gd name="T45" fmla="*/ 50 h 680"/>
                    <a:gd name="T46" fmla="*/ 144 w 474"/>
                    <a:gd name="T47" fmla="*/ 158 h 680"/>
                    <a:gd name="T48" fmla="*/ 50 w 474"/>
                    <a:gd name="T49" fmla="*/ 50 h 680"/>
                    <a:gd name="T50" fmla="*/ 144 w 474"/>
                    <a:gd name="T51" fmla="*/ 193 h 680"/>
                    <a:gd name="T52" fmla="*/ 50 w 474"/>
                    <a:gd name="T53" fmla="*/ 301 h 680"/>
                    <a:gd name="T54" fmla="*/ 50 w 474"/>
                    <a:gd name="T55" fmla="*/ 344 h 680"/>
                    <a:gd name="T56" fmla="*/ 144 w 474"/>
                    <a:gd name="T57" fmla="*/ 451 h 680"/>
                    <a:gd name="T58" fmla="*/ 50 w 474"/>
                    <a:gd name="T59" fmla="*/ 344 h 680"/>
                    <a:gd name="T60" fmla="*/ 144 w 474"/>
                    <a:gd name="T61" fmla="*/ 501 h 680"/>
                    <a:gd name="T62" fmla="*/ 50 w 474"/>
                    <a:gd name="T63" fmla="*/ 615 h 6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4" h="680">
                      <a:moveTo>
                        <a:pt x="0" y="680"/>
                      </a:moveTo>
                      <a:lnTo>
                        <a:pt x="474" y="680"/>
                      </a:lnTo>
                      <a:lnTo>
                        <a:pt x="474" y="0"/>
                      </a:lnTo>
                      <a:lnTo>
                        <a:pt x="0" y="0"/>
                      </a:lnTo>
                      <a:lnTo>
                        <a:pt x="0" y="680"/>
                      </a:lnTo>
                      <a:close/>
                      <a:moveTo>
                        <a:pt x="337" y="50"/>
                      </a:moveTo>
                      <a:lnTo>
                        <a:pt x="424" y="50"/>
                      </a:lnTo>
                      <a:lnTo>
                        <a:pt x="424" y="158"/>
                      </a:lnTo>
                      <a:lnTo>
                        <a:pt x="337" y="158"/>
                      </a:lnTo>
                      <a:lnTo>
                        <a:pt x="337" y="50"/>
                      </a:lnTo>
                      <a:close/>
                      <a:moveTo>
                        <a:pt x="337" y="193"/>
                      </a:moveTo>
                      <a:lnTo>
                        <a:pt x="424" y="193"/>
                      </a:lnTo>
                      <a:lnTo>
                        <a:pt x="424" y="301"/>
                      </a:lnTo>
                      <a:lnTo>
                        <a:pt x="337" y="301"/>
                      </a:lnTo>
                      <a:lnTo>
                        <a:pt x="337" y="193"/>
                      </a:lnTo>
                      <a:close/>
                      <a:moveTo>
                        <a:pt x="337" y="344"/>
                      </a:moveTo>
                      <a:lnTo>
                        <a:pt x="424" y="344"/>
                      </a:lnTo>
                      <a:lnTo>
                        <a:pt x="424" y="451"/>
                      </a:lnTo>
                      <a:lnTo>
                        <a:pt x="337" y="451"/>
                      </a:lnTo>
                      <a:lnTo>
                        <a:pt x="337" y="344"/>
                      </a:lnTo>
                      <a:close/>
                      <a:moveTo>
                        <a:pt x="337" y="501"/>
                      </a:moveTo>
                      <a:lnTo>
                        <a:pt x="424" y="501"/>
                      </a:lnTo>
                      <a:lnTo>
                        <a:pt x="424" y="615"/>
                      </a:lnTo>
                      <a:lnTo>
                        <a:pt x="337" y="615"/>
                      </a:lnTo>
                      <a:lnTo>
                        <a:pt x="337" y="501"/>
                      </a:lnTo>
                      <a:close/>
                      <a:moveTo>
                        <a:pt x="194" y="50"/>
                      </a:moveTo>
                      <a:lnTo>
                        <a:pt x="280" y="50"/>
                      </a:lnTo>
                      <a:lnTo>
                        <a:pt x="280" y="158"/>
                      </a:lnTo>
                      <a:lnTo>
                        <a:pt x="194" y="158"/>
                      </a:lnTo>
                      <a:lnTo>
                        <a:pt x="194" y="50"/>
                      </a:lnTo>
                      <a:close/>
                      <a:moveTo>
                        <a:pt x="194" y="193"/>
                      </a:moveTo>
                      <a:lnTo>
                        <a:pt x="280" y="193"/>
                      </a:lnTo>
                      <a:lnTo>
                        <a:pt x="280" y="301"/>
                      </a:lnTo>
                      <a:lnTo>
                        <a:pt x="194" y="301"/>
                      </a:lnTo>
                      <a:lnTo>
                        <a:pt x="194" y="193"/>
                      </a:lnTo>
                      <a:close/>
                      <a:moveTo>
                        <a:pt x="194" y="344"/>
                      </a:moveTo>
                      <a:lnTo>
                        <a:pt x="280" y="344"/>
                      </a:lnTo>
                      <a:lnTo>
                        <a:pt x="280" y="451"/>
                      </a:lnTo>
                      <a:lnTo>
                        <a:pt x="194" y="451"/>
                      </a:lnTo>
                      <a:lnTo>
                        <a:pt x="194" y="344"/>
                      </a:lnTo>
                      <a:close/>
                      <a:moveTo>
                        <a:pt x="194" y="501"/>
                      </a:moveTo>
                      <a:lnTo>
                        <a:pt x="280" y="501"/>
                      </a:lnTo>
                      <a:lnTo>
                        <a:pt x="280" y="615"/>
                      </a:lnTo>
                      <a:lnTo>
                        <a:pt x="194" y="615"/>
                      </a:lnTo>
                      <a:lnTo>
                        <a:pt x="194" y="501"/>
                      </a:lnTo>
                      <a:close/>
                      <a:moveTo>
                        <a:pt x="50" y="50"/>
                      </a:moveTo>
                      <a:lnTo>
                        <a:pt x="144" y="50"/>
                      </a:lnTo>
                      <a:lnTo>
                        <a:pt x="144" y="158"/>
                      </a:lnTo>
                      <a:lnTo>
                        <a:pt x="50" y="158"/>
                      </a:lnTo>
                      <a:lnTo>
                        <a:pt x="50" y="50"/>
                      </a:lnTo>
                      <a:close/>
                      <a:moveTo>
                        <a:pt x="50" y="193"/>
                      </a:moveTo>
                      <a:lnTo>
                        <a:pt x="144" y="193"/>
                      </a:lnTo>
                      <a:lnTo>
                        <a:pt x="144" y="301"/>
                      </a:lnTo>
                      <a:lnTo>
                        <a:pt x="50" y="301"/>
                      </a:lnTo>
                      <a:lnTo>
                        <a:pt x="50" y="193"/>
                      </a:lnTo>
                      <a:close/>
                      <a:moveTo>
                        <a:pt x="50" y="344"/>
                      </a:moveTo>
                      <a:lnTo>
                        <a:pt x="144" y="344"/>
                      </a:lnTo>
                      <a:lnTo>
                        <a:pt x="144" y="451"/>
                      </a:lnTo>
                      <a:lnTo>
                        <a:pt x="50" y="451"/>
                      </a:lnTo>
                      <a:lnTo>
                        <a:pt x="50" y="344"/>
                      </a:lnTo>
                      <a:close/>
                      <a:moveTo>
                        <a:pt x="50" y="501"/>
                      </a:moveTo>
                      <a:lnTo>
                        <a:pt x="144" y="501"/>
                      </a:lnTo>
                      <a:lnTo>
                        <a:pt x="144" y="615"/>
                      </a:lnTo>
                      <a:lnTo>
                        <a:pt x="50" y="615"/>
                      </a:lnTo>
                      <a:lnTo>
                        <a:pt x="50" y="50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8" name="Freeform 8"/>
                <p:cNvSpPr>
                  <a:spLocks/>
                </p:cNvSpPr>
                <p:nvPr/>
              </p:nvSpPr>
              <p:spPr bwMode="auto">
                <a:xfrm>
                  <a:off x="2643" y="1166"/>
                  <a:ext cx="474" cy="107"/>
                </a:xfrm>
                <a:custGeom>
                  <a:avLst/>
                  <a:gdLst>
                    <a:gd name="T0" fmla="*/ 381 w 474"/>
                    <a:gd name="T1" fmla="*/ 43 h 107"/>
                    <a:gd name="T2" fmla="*/ 381 w 474"/>
                    <a:gd name="T3" fmla="*/ 0 h 107"/>
                    <a:gd name="T4" fmla="*/ 93 w 474"/>
                    <a:gd name="T5" fmla="*/ 0 h 107"/>
                    <a:gd name="T6" fmla="*/ 93 w 474"/>
                    <a:gd name="T7" fmla="*/ 43 h 107"/>
                    <a:gd name="T8" fmla="*/ 0 w 474"/>
                    <a:gd name="T9" fmla="*/ 43 h 107"/>
                    <a:gd name="T10" fmla="*/ 0 w 474"/>
                    <a:gd name="T11" fmla="*/ 107 h 107"/>
                    <a:gd name="T12" fmla="*/ 474 w 474"/>
                    <a:gd name="T13" fmla="*/ 107 h 107"/>
                    <a:gd name="T14" fmla="*/ 474 w 474"/>
                    <a:gd name="T15" fmla="*/ 43 h 107"/>
                    <a:gd name="T16" fmla="*/ 381 w 474"/>
                    <a:gd name="T17" fmla="*/ 43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4" h="107">
                      <a:moveTo>
                        <a:pt x="381" y="43"/>
                      </a:moveTo>
                      <a:lnTo>
                        <a:pt x="381" y="0"/>
                      </a:lnTo>
                      <a:lnTo>
                        <a:pt x="93" y="0"/>
                      </a:lnTo>
                      <a:lnTo>
                        <a:pt x="93" y="43"/>
                      </a:lnTo>
                      <a:lnTo>
                        <a:pt x="0" y="43"/>
                      </a:lnTo>
                      <a:lnTo>
                        <a:pt x="0" y="107"/>
                      </a:lnTo>
                      <a:lnTo>
                        <a:pt x="474" y="107"/>
                      </a:lnTo>
                      <a:lnTo>
                        <a:pt x="474" y="43"/>
                      </a:lnTo>
                      <a:lnTo>
                        <a:pt x="381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2837591" y="1489170"/>
                <a:ext cx="138548" cy="2631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endParaRPr lang="en-US" sz="1867" b="1" dirty="0">
                  <a:gradFill>
                    <a:gsLst>
                      <a:gs pos="28333">
                        <a:srgbClr val="13B5EA"/>
                      </a:gs>
                      <a:gs pos="84000">
                        <a:srgbClr val="13B5EA"/>
                      </a:gs>
                    </a:gsLst>
                    <a:lin ang="5400000" scaled="0"/>
                  </a:gradFill>
                  <a:cs typeface="Segoe UI" panose="020B0502040204020203" pitchFamily="34" charset="0"/>
                </a:endParaRPr>
              </a:p>
            </p:txBody>
          </p:sp>
          <p:grpSp>
            <p:nvGrpSpPr>
              <p:cNvPr id="70" name="Group 69"/>
              <p:cNvGrpSpPr/>
              <p:nvPr/>
            </p:nvGrpSpPr>
            <p:grpSpPr>
              <a:xfrm>
                <a:off x="1384923" y="1523468"/>
                <a:ext cx="1182498" cy="359716"/>
                <a:chOff x="1384923" y="1523468"/>
                <a:chExt cx="1182498" cy="359716"/>
              </a:xfrm>
            </p:grpSpPr>
            <p:sp>
              <p:nvSpPr>
                <p:cNvPr id="64" name="Freeform 9"/>
                <p:cNvSpPr>
                  <a:spLocks noEditPoints="1"/>
                </p:cNvSpPr>
                <p:nvPr/>
              </p:nvSpPr>
              <p:spPr bwMode="auto">
                <a:xfrm>
                  <a:off x="1384923" y="1537193"/>
                  <a:ext cx="79785" cy="314365"/>
                </a:xfrm>
                <a:custGeom>
                  <a:avLst/>
                  <a:gdLst>
                    <a:gd name="T0" fmla="*/ 26 w 32"/>
                    <a:gd name="T1" fmla="*/ 117 h 129"/>
                    <a:gd name="T2" fmla="*/ 27 w 32"/>
                    <a:gd name="T3" fmla="*/ 114 h 129"/>
                    <a:gd name="T4" fmla="*/ 27 w 32"/>
                    <a:gd name="T5" fmla="*/ 113 h 129"/>
                    <a:gd name="T6" fmla="*/ 20 w 32"/>
                    <a:gd name="T7" fmla="*/ 63 h 129"/>
                    <a:gd name="T8" fmla="*/ 23 w 32"/>
                    <a:gd name="T9" fmla="*/ 24 h 129"/>
                    <a:gd name="T10" fmla="*/ 28 w 32"/>
                    <a:gd name="T11" fmla="*/ 21 h 129"/>
                    <a:gd name="T12" fmla="*/ 32 w 32"/>
                    <a:gd name="T13" fmla="*/ 18 h 129"/>
                    <a:gd name="T14" fmla="*/ 29 w 32"/>
                    <a:gd name="T15" fmla="*/ 16 h 129"/>
                    <a:gd name="T16" fmla="*/ 20 w 32"/>
                    <a:gd name="T17" fmla="*/ 11 h 129"/>
                    <a:gd name="T18" fmla="*/ 20 w 32"/>
                    <a:gd name="T19" fmla="*/ 10 h 129"/>
                    <a:gd name="T20" fmla="*/ 19 w 32"/>
                    <a:gd name="T21" fmla="*/ 9 h 129"/>
                    <a:gd name="T22" fmla="*/ 17 w 32"/>
                    <a:gd name="T23" fmla="*/ 7 h 129"/>
                    <a:gd name="T24" fmla="*/ 17 w 32"/>
                    <a:gd name="T25" fmla="*/ 7 h 129"/>
                    <a:gd name="T26" fmla="*/ 16 w 32"/>
                    <a:gd name="T27" fmla="*/ 7 h 129"/>
                    <a:gd name="T28" fmla="*/ 16 w 32"/>
                    <a:gd name="T29" fmla="*/ 0 h 129"/>
                    <a:gd name="T30" fmla="*/ 16 w 32"/>
                    <a:gd name="T31" fmla="*/ 7 h 129"/>
                    <a:gd name="T32" fmla="*/ 14 w 32"/>
                    <a:gd name="T33" fmla="*/ 8 h 129"/>
                    <a:gd name="T34" fmla="*/ 13 w 32"/>
                    <a:gd name="T35" fmla="*/ 9 h 129"/>
                    <a:gd name="T36" fmla="*/ 12 w 32"/>
                    <a:gd name="T37" fmla="*/ 10 h 129"/>
                    <a:gd name="T38" fmla="*/ 12 w 32"/>
                    <a:gd name="T39" fmla="*/ 12 h 129"/>
                    <a:gd name="T40" fmla="*/ 3 w 32"/>
                    <a:gd name="T41" fmla="*/ 17 h 129"/>
                    <a:gd name="T42" fmla="*/ 5 w 32"/>
                    <a:gd name="T43" fmla="*/ 20 h 129"/>
                    <a:gd name="T44" fmla="*/ 4 w 32"/>
                    <a:gd name="T45" fmla="*/ 22 h 129"/>
                    <a:gd name="T46" fmla="*/ 12 w 32"/>
                    <a:gd name="T47" fmla="*/ 47 h 129"/>
                    <a:gd name="T48" fmla="*/ 6 w 32"/>
                    <a:gd name="T49" fmla="*/ 112 h 129"/>
                    <a:gd name="T50" fmla="*/ 5 w 32"/>
                    <a:gd name="T51" fmla="*/ 114 h 129"/>
                    <a:gd name="T52" fmla="*/ 4 w 32"/>
                    <a:gd name="T53" fmla="*/ 116 h 129"/>
                    <a:gd name="T54" fmla="*/ 3 w 32"/>
                    <a:gd name="T55" fmla="*/ 129 h 129"/>
                    <a:gd name="T56" fmla="*/ 8 w 32"/>
                    <a:gd name="T57" fmla="*/ 118 h 129"/>
                    <a:gd name="T58" fmla="*/ 21 w 32"/>
                    <a:gd name="T59" fmla="*/ 129 h 129"/>
                    <a:gd name="T60" fmla="*/ 14 w 32"/>
                    <a:gd name="T61" fmla="*/ 48 h 129"/>
                    <a:gd name="T62" fmla="*/ 14 w 32"/>
                    <a:gd name="T63" fmla="*/ 24 h 129"/>
                    <a:gd name="T64" fmla="*/ 15 w 32"/>
                    <a:gd name="T65" fmla="*/ 60 h 129"/>
                    <a:gd name="T66" fmla="*/ 11 w 32"/>
                    <a:gd name="T67" fmla="*/ 92 h 129"/>
                    <a:gd name="T68" fmla="*/ 9 w 32"/>
                    <a:gd name="T69" fmla="*/ 111 h 129"/>
                    <a:gd name="T70" fmla="*/ 19 w 32"/>
                    <a:gd name="T71" fmla="*/ 93 h 129"/>
                    <a:gd name="T72" fmla="*/ 9 w 32"/>
                    <a:gd name="T73" fmla="*/ 111 h 129"/>
                    <a:gd name="T74" fmla="*/ 19 w 32"/>
                    <a:gd name="T75" fmla="*/ 24 h 129"/>
                    <a:gd name="T76" fmla="*/ 19 w 32"/>
                    <a:gd name="T77" fmla="*/ 42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2" h="129">
                      <a:moveTo>
                        <a:pt x="28" y="129"/>
                      </a:moveTo>
                      <a:cubicBezTo>
                        <a:pt x="26" y="117"/>
                        <a:pt x="26" y="117"/>
                        <a:pt x="26" y="117"/>
                      </a:cubicBezTo>
                      <a:cubicBezTo>
                        <a:pt x="27" y="116"/>
                        <a:pt x="27" y="116"/>
                        <a:pt x="27" y="116"/>
                      </a:cubicBezTo>
                      <a:cubicBezTo>
                        <a:pt x="27" y="114"/>
                        <a:pt x="27" y="114"/>
                        <a:pt x="27" y="114"/>
                      </a:cubicBezTo>
                      <a:cubicBezTo>
                        <a:pt x="27" y="114"/>
                        <a:pt x="27" y="114"/>
                        <a:pt x="27" y="114"/>
                      </a:cubicBezTo>
                      <a:cubicBezTo>
                        <a:pt x="27" y="113"/>
                        <a:pt x="27" y="113"/>
                        <a:pt x="27" y="113"/>
                      </a:cubicBezTo>
                      <a:cubicBezTo>
                        <a:pt x="25" y="112"/>
                        <a:pt x="25" y="112"/>
                        <a:pt x="25" y="112"/>
                      </a:cubicBezTo>
                      <a:cubicBezTo>
                        <a:pt x="20" y="63"/>
                        <a:pt x="20" y="63"/>
                        <a:pt x="20" y="63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3" y="24"/>
                        <a:pt x="28" y="23"/>
                        <a:pt x="29" y="22"/>
                      </a:cubicBezTo>
                      <a:cubicBezTo>
                        <a:pt x="29" y="22"/>
                        <a:pt x="28" y="21"/>
                        <a:pt x="28" y="21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8" y="20"/>
                        <a:pt x="32" y="20"/>
                        <a:pt x="32" y="18"/>
                      </a:cubicBezTo>
                      <a:cubicBezTo>
                        <a:pt x="32" y="18"/>
                        <a:pt x="30" y="17"/>
                        <a:pt x="29" y="17"/>
                      </a:cubicBezTo>
                      <a:cubicBezTo>
                        <a:pt x="29" y="16"/>
                        <a:pt x="29" y="16"/>
                        <a:pt x="29" y="16"/>
                      </a:cubicBezTo>
                      <a:cubicBezTo>
                        <a:pt x="29" y="16"/>
                        <a:pt x="24" y="14"/>
                        <a:pt x="20" y="12"/>
                      </a:cubicBezTo>
                      <a:cubicBezTo>
                        <a:pt x="20" y="12"/>
                        <a:pt x="20" y="12"/>
                        <a:pt x="20" y="11"/>
                      </a:cubicBezTo>
                      <a:cubicBezTo>
                        <a:pt x="21" y="10"/>
                        <a:pt x="22" y="10"/>
                        <a:pt x="21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8"/>
                        <a:pt x="18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5" y="7"/>
                        <a:pt x="14" y="8"/>
                        <a:pt x="14" y="8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10"/>
                        <a:pt x="12" y="10"/>
                        <a:pt x="12" y="10"/>
                      </a:cubicBezTo>
                      <a:cubicBezTo>
                        <a:pt x="11" y="10"/>
                        <a:pt x="12" y="10"/>
                        <a:pt x="12" y="11"/>
                      </a:cubicBezTo>
                      <a:cubicBezTo>
                        <a:pt x="13" y="12"/>
                        <a:pt x="12" y="12"/>
                        <a:pt x="12" y="12"/>
                      </a:cubicBezTo>
                      <a:cubicBezTo>
                        <a:pt x="8" y="14"/>
                        <a:pt x="3" y="16"/>
                        <a:pt x="3" y="16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7"/>
                        <a:pt x="0" y="18"/>
                        <a:pt x="0" y="18"/>
                      </a:cubicBezTo>
                      <a:cubicBezTo>
                        <a:pt x="0" y="20"/>
                        <a:pt x="5" y="20"/>
                        <a:pt x="5" y="20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4" y="21"/>
                        <a:pt x="4" y="22"/>
                        <a:pt x="4" y="22"/>
                      </a:cubicBezTo>
                      <a:cubicBezTo>
                        <a:pt x="5" y="23"/>
                        <a:pt x="9" y="24"/>
                        <a:pt x="9" y="24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2" y="63"/>
                        <a:pt x="12" y="63"/>
                        <a:pt x="12" y="63"/>
                      </a:cubicBezTo>
                      <a:cubicBezTo>
                        <a:pt x="6" y="112"/>
                        <a:pt x="6" y="112"/>
                        <a:pt x="6" y="112"/>
                      </a:cubicBezTo>
                      <a:cubicBezTo>
                        <a:pt x="4" y="113"/>
                        <a:pt x="4" y="113"/>
                        <a:pt x="4" y="113"/>
                      </a:cubicBezTo>
                      <a:cubicBezTo>
                        <a:pt x="5" y="114"/>
                        <a:pt x="5" y="114"/>
                        <a:pt x="5" y="114"/>
                      </a:cubicBezTo>
                      <a:cubicBezTo>
                        <a:pt x="5" y="114"/>
                        <a:pt x="5" y="114"/>
                        <a:pt x="5" y="114"/>
                      </a:cubicBezTo>
                      <a:cubicBezTo>
                        <a:pt x="4" y="116"/>
                        <a:pt x="4" y="116"/>
                        <a:pt x="4" y="116"/>
                      </a:cubicBezTo>
                      <a:cubicBezTo>
                        <a:pt x="5" y="117"/>
                        <a:pt x="5" y="117"/>
                        <a:pt x="5" y="117"/>
                      </a:cubicBezTo>
                      <a:cubicBezTo>
                        <a:pt x="3" y="129"/>
                        <a:pt x="3" y="129"/>
                        <a:pt x="3" y="129"/>
                      </a:cubicBezTo>
                      <a:cubicBezTo>
                        <a:pt x="6" y="129"/>
                        <a:pt x="6" y="129"/>
                        <a:pt x="6" y="129"/>
                      </a:cubicBezTo>
                      <a:cubicBezTo>
                        <a:pt x="8" y="118"/>
                        <a:pt x="8" y="118"/>
                        <a:pt x="8" y="118"/>
                      </a:cubicBezTo>
                      <a:cubicBezTo>
                        <a:pt x="20" y="118"/>
                        <a:pt x="20" y="118"/>
                        <a:pt x="20" y="118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moveTo>
                        <a:pt x="14" y="24"/>
                      </a:moveTo>
                      <a:cubicBezTo>
                        <a:pt x="14" y="48"/>
                        <a:pt x="14" y="48"/>
                        <a:pt x="14" y="48"/>
                      </a:cubicBezTo>
                      <a:cubicBezTo>
                        <a:pt x="14" y="48"/>
                        <a:pt x="12" y="25"/>
                        <a:pt x="12" y="24"/>
                      </a:cubicBezTo>
                      <a:cubicBezTo>
                        <a:pt x="12" y="24"/>
                        <a:pt x="13" y="24"/>
                        <a:pt x="14" y="24"/>
                      </a:cubicBezTo>
                      <a:close/>
                      <a:moveTo>
                        <a:pt x="11" y="91"/>
                      </a:moveTo>
                      <a:cubicBezTo>
                        <a:pt x="15" y="60"/>
                        <a:pt x="15" y="60"/>
                        <a:pt x="15" y="60"/>
                      </a:cubicBezTo>
                      <a:cubicBezTo>
                        <a:pt x="19" y="92"/>
                        <a:pt x="19" y="92"/>
                        <a:pt x="19" y="92"/>
                      </a:cubicBezTo>
                      <a:cubicBezTo>
                        <a:pt x="11" y="92"/>
                        <a:pt x="11" y="92"/>
                        <a:pt x="11" y="92"/>
                      </a:cubicBezTo>
                      <a:lnTo>
                        <a:pt x="11" y="91"/>
                      </a:lnTo>
                      <a:close/>
                      <a:moveTo>
                        <a:pt x="9" y="111"/>
                      </a:moveTo>
                      <a:cubicBezTo>
                        <a:pt x="10" y="93"/>
                        <a:pt x="10" y="93"/>
                        <a:pt x="10" y="93"/>
                      </a:cubicBezTo>
                      <a:cubicBezTo>
                        <a:pt x="19" y="93"/>
                        <a:pt x="19" y="93"/>
                        <a:pt x="19" y="93"/>
                      </a:cubicBezTo>
                      <a:cubicBezTo>
                        <a:pt x="20" y="111"/>
                        <a:pt x="20" y="111"/>
                        <a:pt x="20" y="111"/>
                      </a:cubicBezTo>
                      <a:lnTo>
                        <a:pt x="9" y="111"/>
                      </a:lnTo>
                      <a:close/>
                      <a:moveTo>
                        <a:pt x="19" y="42"/>
                      </a:moveTo>
                      <a:cubicBezTo>
                        <a:pt x="18" y="42"/>
                        <a:pt x="18" y="25"/>
                        <a:pt x="19" y="24"/>
                      </a:cubicBezTo>
                      <a:cubicBezTo>
                        <a:pt x="19" y="24"/>
                        <a:pt x="21" y="25"/>
                        <a:pt x="22" y="24"/>
                      </a:cubicBezTo>
                      <a:cubicBezTo>
                        <a:pt x="22" y="24"/>
                        <a:pt x="21" y="42"/>
                        <a:pt x="19" y="4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1451779" y="1619987"/>
                  <a:ext cx="1115642" cy="2631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1216994">
                    <a:lnSpc>
                      <a:spcPct val="90000"/>
                    </a:lnSpc>
                    <a:spcBef>
                      <a:spcPts val="1600"/>
                    </a:spcBef>
                    <a:buClr>
                      <a:srgbClr val="1E4164"/>
                    </a:buClr>
                  </a:pPr>
                  <a:r>
                    <a:rPr lang="en-US" sz="1867" b="1" dirty="0">
                      <a:gradFill>
                        <a:gsLst>
                          <a:gs pos="28333">
                            <a:srgbClr val="13B5EA"/>
                          </a:gs>
                          <a:gs pos="84000">
                            <a:srgbClr val="13B5EA"/>
                          </a:gs>
                        </a:gsLst>
                        <a:lin ang="5400000" scaled="0"/>
                      </a:gradFill>
                      <a:cs typeface="Segoe UI" panose="020B0502040204020203" pitchFamily="34" charset="0"/>
                    </a:rPr>
                    <a:t>Seattle, WA</a:t>
                  </a: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447089" y="1523468"/>
                  <a:ext cx="834604" cy="1938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1216994">
                    <a:lnSpc>
                      <a:spcPct val="90000"/>
                    </a:lnSpc>
                    <a:spcBef>
                      <a:spcPts val="1600"/>
                    </a:spcBef>
                    <a:buClr>
                      <a:srgbClr val="1E4164"/>
                    </a:buClr>
                  </a:pPr>
                  <a:r>
                    <a:rPr lang="en-US" sz="1200" dirty="0">
                      <a:gradFill>
                        <a:gsLst>
                          <a:gs pos="28333">
                            <a:srgbClr val="1E4164"/>
                          </a:gs>
                          <a:gs pos="83000">
                            <a:srgbClr val="1E4164"/>
                          </a:gs>
                        </a:gsLst>
                        <a:lin ang="5400000" scaled="0"/>
                      </a:gradFill>
                      <a:cs typeface="Segoe UI" panose="020B0502040204020203" pitchFamily="34" charset="0"/>
                    </a:rPr>
                    <a:t>Headquarters</a:t>
                  </a:r>
                </a:p>
              </p:txBody>
            </p:sp>
          </p:grpSp>
        </p:grpSp>
      </p:grpSp>
      <p:sp>
        <p:nvSpPr>
          <p:cNvPr id="52" name="Rectangle 51"/>
          <p:cNvSpPr/>
          <p:nvPr/>
        </p:nvSpPr>
        <p:spPr>
          <a:xfrm rot="5400000">
            <a:off x="6015517" y="-4168747"/>
            <a:ext cx="88232" cy="11094720"/>
          </a:xfrm>
          <a:prstGeom prst="rect">
            <a:avLst/>
          </a:prstGeom>
          <a:pattFill prst="dk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6994">
              <a:lnSpc>
                <a:spcPct val="90000"/>
              </a:lnSpc>
              <a:spcBef>
                <a:spcPts val="800"/>
              </a:spcBef>
            </a:pP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24560" y="1899911"/>
            <a:ext cx="5961627" cy="3437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/>
          <p:cNvSpPr/>
          <p:nvPr/>
        </p:nvSpPr>
        <p:spPr bwMode="auto">
          <a:xfrm>
            <a:off x="8469663" y="2812947"/>
            <a:ext cx="644492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CHICAGO</a:t>
            </a:r>
          </a:p>
        </p:txBody>
      </p:sp>
      <p:sp>
        <p:nvSpPr>
          <p:cNvPr id="71" name="Isosceles Triangle 70"/>
          <p:cNvSpPr/>
          <p:nvPr/>
        </p:nvSpPr>
        <p:spPr bwMode="auto">
          <a:xfrm rot="10800000">
            <a:off x="8939033" y="2985509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10526497" y="2460737"/>
            <a:ext cx="654344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BOSTON</a:t>
            </a:r>
          </a:p>
        </p:txBody>
      </p:sp>
      <p:sp>
        <p:nvSpPr>
          <p:cNvPr id="74" name="Isosceles Triangle 73"/>
          <p:cNvSpPr/>
          <p:nvPr/>
        </p:nvSpPr>
        <p:spPr bwMode="auto">
          <a:xfrm rot="10800000">
            <a:off x="10602828" y="2633618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5012190" y="2155546"/>
            <a:ext cx="803684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PORTLAND</a:t>
            </a:r>
          </a:p>
        </p:txBody>
      </p:sp>
      <p:sp>
        <p:nvSpPr>
          <p:cNvPr id="76" name="Isosceles Triangle 75"/>
          <p:cNvSpPr/>
          <p:nvPr/>
        </p:nvSpPr>
        <p:spPr bwMode="auto">
          <a:xfrm rot="10800000">
            <a:off x="5509448" y="2318398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4451352" y="3054779"/>
            <a:ext cx="1058096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SAN FRANCISCO </a:t>
            </a:r>
          </a:p>
        </p:txBody>
      </p:sp>
      <p:sp>
        <p:nvSpPr>
          <p:cNvPr id="78" name="Isosceles Triangle 77"/>
          <p:cNvSpPr/>
          <p:nvPr/>
        </p:nvSpPr>
        <p:spPr bwMode="auto">
          <a:xfrm rot="10800000">
            <a:off x="5261993" y="3221425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943611" y="3600590"/>
            <a:ext cx="933568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LOS ANGELES</a:t>
            </a:r>
          </a:p>
        </p:txBody>
      </p:sp>
      <p:sp>
        <p:nvSpPr>
          <p:cNvPr id="80" name="Isosceles Triangle 79"/>
          <p:cNvSpPr/>
          <p:nvPr/>
        </p:nvSpPr>
        <p:spPr bwMode="auto">
          <a:xfrm rot="10800000">
            <a:off x="5551429" y="3773646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7074473" y="3108469"/>
            <a:ext cx="688761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DENVER</a:t>
            </a:r>
          </a:p>
        </p:txBody>
      </p:sp>
      <p:sp>
        <p:nvSpPr>
          <p:cNvPr id="82" name="Isosceles Triangle 81"/>
          <p:cNvSpPr/>
          <p:nvPr/>
        </p:nvSpPr>
        <p:spPr bwMode="auto">
          <a:xfrm rot="10800000">
            <a:off x="7150801" y="3283563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7900540" y="4023823"/>
            <a:ext cx="637256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DALLAS</a:t>
            </a:r>
          </a:p>
        </p:txBody>
      </p:sp>
      <p:sp>
        <p:nvSpPr>
          <p:cNvPr id="84" name="Isosceles Triangle 83"/>
          <p:cNvSpPr/>
          <p:nvPr/>
        </p:nvSpPr>
        <p:spPr bwMode="auto">
          <a:xfrm rot="10800000">
            <a:off x="7976871" y="4183886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9359920" y="3860750"/>
            <a:ext cx="697163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ATLANTA</a:t>
            </a:r>
          </a:p>
        </p:txBody>
      </p:sp>
      <p:sp>
        <p:nvSpPr>
          <p:cNvPr id="86" name="Isosceles Triangle 85"/>
          <p:cNvSpPr/>
          <p:nvPr/>
        </p:nvSpPr>
        <p:spPr bwMode="auto">
          <a:xfrm rot="10800000">
            <a:off x="9436248" y="4035846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10609069" y="2720682"/>
            <a:ext cx="798832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HARTFORD</a:t>
            </a:r>
          </a:p>
        </p:txBody>
      </p:sp>
      <p:sp>
        <p:nvSpPr>
          <p:cNvPr id="88" name="Isosceles Triangle 87"/>
          <p:cNvSpPr/>
          <p:nvPr/>
        </p:nvSpPr>
        <p:spPr bwMode="auto">
          <a:xfrm rot="16200000">
            <a:off x="10539751" y="2783049"/>
            <a:ext cx="96216" cy="6711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9" name="Isosceles Triangle 88"/>
          <p:cNvSpPr/>
          <p:nvPr/>
        </p:nvSpPr>
        <p:spPr bwMode="auto">
          <a:xfrm rot="10800000">
            <a:off x="5620457" y="2047533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10343131" y="2974239"/>
            <a:ext cx="837711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NEW YORK</a:t>
            </a:r>
          </a:p>
        </p:txBody>
      </p:sp>
      <p:sp>
        <p:nvSpPr>
          <p:cNvPr id="91" name="Isosceles Triangle 90"/>
          <p:cNvSpPr/>
          <p:nvPr/>
        </p:nvSpPr>
        <p:spPr bwMode="auto">
          <a:xfrm>
            <a:off x="10400339" y="2948702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4943612" y="1876789"/>
            <a:ext cx="1010029" cy="18774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36576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SEATTLE  </a:t>
            </a:r>
            <a:r>
              <a:rPr lang="en-US" sz="800" spc="3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(HQ)</a:t>
            </a:r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7150801" y="2476776"/>
            <a:ext cx="1386995" cy="226887"/>
            <a:chOff x="2964632" y="3284054"/>
            <a:chExt cx="1322790" cy="241499"/>
          </a:xfrm>
          <a:solidFill>
            <a:schemeClr val="tx1"/>
          </a:solidFill>
        </p:grpSpPr>
        <p:sp>
          <p:nvSpPr>
            <p:cNvPr id="62" name="Rectangle 61"/>
            <p:cNvSpPr/>
            <p:nvPr/>
          </p:nvSpPr>
          <p:spPr bwMode="auto">
            <a:xfrm>
              <a:off x="2964632" y="3284054"/>
              <a:ext cx="1322790" cy="190007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4008" tIns="27432" rIns="45720" bIns="2743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053"/>
              <a:r>
                <a:rPr lang="en-US" sz="8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MINNEAPOLIS-ST. PAUL</a:t>
              </a:r>
            </a:p>
          </p:txBody>
        </p:sp>
        <p:sp>
          <p:nvSpPr>
            <p:cNvPr id="63" name="Isosceles Triangle 62"/>
            <p:cNvSpPr/>
            <p:nvPr/>
          </p:nvSpPr>
          <p:spPr bwMode="auto">
            <a:xfrm rot="10800000">
              <a:off x="4111205" y="3461545"/>
              <a:ext cx="102413" cy="64008"/>
            </a:xfrm>
            <a:prstGeom prst="triangle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9" rIns="91436" bIns="4571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53"/>
              <a:endPara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696777" y="4363305"/>
            <a:ext cx="763633" cy="239004"/>
            <a:chOff x="3650983" y="3271154"/>
            <a:chExt cx="728285" cy="254399"/>
          </a:xfrm>
          <a:solidFill>
            <a:schemeClr val="tx1"/>
          </a:solidFill>
        </p:grpSpPr>
        <p:sp>
          <p:nvSpPr>
            <p:cNvPr id="60" name="Rectangle 59"/>
            <p:cNvSpPr/>
            <p:nvPr/>
          </p:nvSpPr>
          <p:spPr bwMode="auto">
            <a:xfrm>
              <a:off x="3650983" y="3271154"/>
              <a:ext cx="728285" cy="190008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4008" tIns="27432" rIns="45720" bIns="2743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053"/>
              <a:r>
                <a:rPr lang="en-US" sz="8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HOUSTON</a:t>
              </a:r>
            </a:p>
          </p:txBody>
        </p:sp>
        <p:sp>
          <p:nvSpPr>
            <p:cNvPr id="61" name="Isosceles Triangle 60"/>
            <p:cNvSpPr/>
            <p:nvPr/>
          </p:nvSpPr>
          <p:spPr bwMode="auto">
            <a:xfrm rot="10800000">
              <a:off x="4111205" y="3461545"/>
              <a:ext cx="102413" cy="64008"/>
            </a:xfrm>
            <a:prstGeom prst="triangle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9" rIns="91436" bIns="4571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53"/>
              <a:endPara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74247" y="3789090"/>
            <a:ext cx="630444" cy="226035"/>
            <a:chOff x="2899390" y="3079239"/>
            <a:chExt cx="601261" cy="240594"/>
          </a:xfrm>
        </p:grpSpPr>
        <p:sp>
          <p:nvSpPr>
            <p:cNvPr id="53" name="Rectangle 52"/>
            <p:cNvSpPr/>
            <p:nvPr/>
          </p:nvSpPr>
          <p:spPr bwMode="auto">
            <a:xfrm>
              <a:off x="2899390" y="3079239"/>
              <a:ext cx="601261" cy="190008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4008" tIns="27432" rIns="45720" bIns="2743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053"/>
              <a:r>
                <a:rPr lang="en-US" sz="8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PHOENIX</a:t>
              </a:r>
            </a:p>
          </p:txBody>
        </p:sp>
        <p:sp>
          <p:nvSpPr>
            <p:cNvPr id="58" name="Isosceles Triangle 57"/>
            <p:cNvSpPr/>
            <p:nvPr/>
          </p:nvSpPr>
          <p:spPr bwMode="auto">
            <a:xfrm rot="10800000">
              <a:off x="2972189" y="3255825"/>
              <a:ext cx="102413" cy="64008"/>
            </a:xfrm>
            <a:prstGeom prst="triangle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9" rIns="91436" bIns="4571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53"/>
              <a:endPara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1448" y="5526532"/>
            <a:ext cx="933985" cy="933985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7145921" y="5737398"/>
            <a:ext cx="192232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6994">
              <a:lnSpc>
                <a:spcPct val="90000"/>
              </a:lnSpc>
              <a:spcBef>
                <a:spcPts val="1600"/>
              </a:spcBef>
              <a:buClr>
                <a:srgbClr val="1E4164"/>
              </a:buClr>
            </a:pPr>
            <a:r>
              <a:rPr lang="en-US" sz="1200" dirty="0">
                <a:gradFill>
                  <a:gsLst>
                    <a:gs pos="28333">
                      <a:srgbClr val="1E4164"/>
                    </a:gs>
                    <a:gs pos="83000">
                      <a:srgbClr val="1E4164"/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National Delivery Centers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38703" y="5895086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54"/>
            <a:r>
              <a:rPr lang="en-US" sz="2400" b="1" dirty="0">
                <a:gradFill>
                  <a:gsLst>
                    <a:gs pos="28333">
                      <a:srgbClr val="13B5EA"/>
                    </a:gs>
                    <a:gs pos="84000">
                      <a:srgbClr val="13B5EA"/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3</a:t>
            </a:r>
            <a:endParaRPr lang="en-US" sz="2400" dirty="0">
              <a:solidFill>
                <a:srgbClr val="373737"/>
              </a:solidFill>
              <a:cs typeface="Segoe UI" panose="020B0502040204020203" pitchFamily="34" charset="0"/>
            </a:endParaRPr>
          </a:p>
        </p:txBody>
      </p:sp>
      <p:pic>
        <p:nvPicPr>
          <p:cNvPr id="1040" name="Picture 16" descr="http://www.trashedgraphics.com/wp-content/uploads/2013/10/pin_transparent_re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9033" y="2795840"/>
            <a:ext cx="326995" cy="3269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6" descr="http://www.trashedgraphics.com/wp-content/uploads/2013/10/pin_transparent_re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0033" y="1820453"/>
            <a:ext cx="326995" cy="3269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4" name="Group 93"/>
          <p:cNvGrpSpPr>
            <a:grpSpLocks noChangeAspect="1"/>
          </p:cNvGrpSpPr>
          <p:nvPr/>
        </p:nvGrpSpPr>
        <p:grpSpPr bwMode="auto">
          <a:xfrm>
            <a:off x="9393514" y="5822074"/>
            <a:ext cx="463169" cy="373143"/>
            <a:chOff x="1884" y="583"/>
            <a:chExt cx="3912" cy="3154"/>
          </a:xfrm>
          <a:solidFill>
            <a:srgbClr val="1E4164"/>
          </a:solidFill>
        </p:grpSpPr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084" y="1016"/>
              <a:ext cx="2712" cy="1734"/>
            </a:xfrm>
            <a:custGeom>
              <a:avLst/>
              <a:gdLst>
                <a:gd name="T0" fmla="*/ 301 w 382"/>
                <a:gd name="T1" fmla="*/ 47 h 244"/>
                <a:gd name="T2" fmla="*/ 251 w 382"/>
                <a:gd name="T3" fmla="*/ 22 h 244"/>
                <a:gd name="T4" fmla="*/ 218 w 382"/>
                <a:gd name="T5" fmla="*/ 0 h 244"/>
                <a:gd name="T6" fmla="*/ 80 w 382"/>
                <a:gd name="T7" fmla="*/ 0 h 244"/>
                <a:gd name="T8" fmla="*/ 0 w 382"/>
                <a:gd name="T9" fmla="*/ 70 h 244"/>
                <a:gd name="T10" fmla="*/ 29 w 382"/>
                <a:gd name="T11" fmla="*/ 79 h 244"/>
                <a:gd name="T12" fmla="*/ 60 w 382"/>
                <a:gd name="T13" fmla="*/ 69 h 244"/>
                <a:gd name="T14" fmla="*/ 124 w 382"/>
                <a:gd name="T15" fmla="*/ 43 h 244"/>
                <a:gd name="T16" fmla="*/ 196 w 382"/>
                <a:gd name="T17" fmla="*/ 79 h 244"/>
                <a:gd name="T18" fmla="*/ 302 w 382"/>
                <a:gd name="T19" fmla="*/ 179 h 244"/>
                <a:gd name="T20" fmla="*/ 305 w 382"/>
                <a:gd name="T21" fmla="*/ 182 h 244"/>
                <a:gd name="T22" fmla="*/ 305 w 382"/>
                <a:gd name="T23" fmla="*/ 244 h 244"/>
                <a:gd name="T24" fmla="*/ 382 w 382"/>
                <a:gd name="T25" fmla="*/ 244 h 244"/>
                <a:gd name="T26" fmla="*/ 382 w 382"/>
                <a:gd name="T27" fmla="*/ 47 h 244"/>
                <a:gd name="T28" fmla="*/ 301 w 382"/>
                <a:gd name="T29" fmla="*/ 4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244">
                  <a:moveTo>
                    <a:pt x="301" y="47"/>
                  </a:moveTo>
                  <a:cubicBezTo>
                    <a:pt x="300" y="47"/>
                    <a:pt x="274" y="45"/>
                    <a:pt x="251" y="22"/>
                  </a:cubicBezTo>
                  <a:cubicBezTo>
                    <a:pt x="229" y="1"/>
                    <a:pt x="219" y="0"/>
                    <a:pt x="21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74"/>
                    <a:pt x="17" y="79"/>
                    <a:pt x="29" y="79"/>
                  </a:cubicBezTo>
                  <a:cubicBezTo>
                    <a:pt x="40" y="79"/>
                    <a:pt x="50" y="75"/>
                    <a:pt x="60" y="69"/>
                  </a:cubicBezTo>
                  <a:cubicBezTo>
                    <a:pt x="84" y="52"/>
                    <a:pt x="104" y="43"/>
                    <a:pt x="124" y="43"/>
                  </a:cubicBezTo>
                  <a:cubicBezTo>
                    <a:pt x="146" y="43"/>
                    <a:pt x="168" y="53"/>
                    <a:pt x="196" y="79"/>
                  </a:cubicBezTo>
                  <a:cubicBezTo>
                    <a:pt x="246" y="124"/>
                    <a:pt x="301" y="178"/>
                    <a:pt x="302" y="179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244"/>
                    <a:pt x="305" y="244"/>
                    <a:pt x="305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2" y="47"/>
                    <a:pt x="382" y="47"/>
                    <a:pt x="382" y="47"/>
                  </a:cubicBezTo>
                  <a:lnTo>
                    <a:pt x="30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2857" y="2785"/>
              <a:ext cx="340" cy="327"/>
            </a:xfrm>
            <a:custGeom>
              <a:avLst/>
              <a:gdLst>
                <a:gd name="T0" fmla="*/ 39 w 48"/>
                <a:gd name="T1" fmla="*/ 7 h 46"/>
                <a:gd name="T2" fmla="*/ 22 w 48"/>
                <a:gd name="T3" fmla="*/ 0 h 46"/>
                <a:gd name="T4" fmla="*/ 6 w 48"/>
                <a:gd name="T5" fmla="*/ 7 h 46"/>
                <a:gd name="T6" fmla="*/ 0 w 48"/>
                <a:gd name="T7" fmla="*/ 13 h 46"/>
                <a:gd name="T8" fmla="*/ 33 w 48"/>
                <a:gd name="T9" fmla="*/ 46 h 46"/>
                <a:gd name="T10" fmla="*/ 39 w 48"/>
                <a:gd name="T11" fmla="*/ 40 h 46"/>
                <a:gd name="T12" fmla="*/ 39 w 48"/>
                <a:gd name="T13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39" y="7"/>
                  </a:move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8" y="31"/>
                    <a:pt x="48" y="16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3169" y="3098"/>
              <a:ext cx="341" cy="327"/>
            </a:xfrm>
            <a:custGeom>
              <a:avLst/>
              <a:gdLst>
                <a:gd name="T0" fmla="*/ 39 w 48"/>
                <a:gd name="T1" fmla="*/ 7 h 46"/>
                <a:gd name="T2" fmla="*/ 22 w 48"/>
                <a:gd name="T3" fmla="*/ 0 h 46"/>
                <a:gd name="T4" fmla="*/ 6 w 48"/>
                <a:gd name="T5" fmla="*/ 7 h 46"/>
                <a:gd name="T6" fmla="*/ 6 w 48"/>
                <a:gd name="T7" fmla="*/ 7 h 46"/>
                <a:gd name="T8" fmla="*/ 0 w 48"/>
                <a:gd name="T9" fmla="*/ 13 h 46"/>
                <a:gd name="T10" fmla="*/ 32 w 48"/>
                <a:gd name="T11" fmla="*/ 46 h 46"/>
                <a:gd name="T12" fmla="*/ 39 w 48"/>
                <a:gd name="T13" fmla="*/ 39 h 46"/>
                <a:gd name="T14" fmla="*/ 39 w 48"/>
                <a:gd name="T15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6">
                  <a:moveTo>
                    <a:pt x="39" y="7"/>
                  </a:move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8" y="30"/>
                    <a:pt x="48" y="16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3481" y="3410"/>
              <a:ext cx="341" cy="327"/>
            </a:xfrm>
            <a:custGeom>
              <a:avLst/>
              <a:gdLst>
                <a:gd name="T0" fmla="*/ 22 w 48"/>
                <a:gd name="T1" fmla="*/ 0 h 46"/>
                <a:gd name="T2" fmla="*/ 6 w 48"/>
                <a:gd name="T3" fmla="*/ 7 h 46"/>
                <a:gd name="T4" fmla="*/ 0 w 48"/>
                <a:gd name="T5" fmla="*/ 13 h 46"/>
                <a:gd name="T6" fmla="*/ 32 w 48"/>
                <a:gd name="T7" fmla="*/ 46 h 46"/>
                <a:gd name="T8" fmla="*/ 38 w 48"/>
                <a:gd name="T9" fmla="*/ 39 h 46"/>
                <a:gd name="T10" fmla="*/ 38 w 48"/>
                <a:gd name="T11" fmla="*/ 7 h 46"/>
                <a:gd name="T12" fmla="*/ 22 w 48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22" y="0"/>
                  </a:moveTo>
                  <a:cubicBezTo>
                    <a:pt x="16" y="0"/>
                    <a:pt x="10" y="2"/>
                    <a:pt x="6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8" y="30"/>
                    <a:pt x="48" y="16"/>
                    <a:pt x="38" y="7"/>
                  </a:cubicBezTo>
                  <a:cubicBezTo>
                    <a:pt x="34" y="2"/>
                    <a:pt x="2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544" y="2473"/>
              <a:ext cx="341" cy="326"/>
            </a:xfrm>
            <a:custGeom>
              <a:avLst/>
              <a:gdLst>
                <a:gd name="T0" fmla="*/ 39 w 48"/>
                <a:gd name="T1" fmla="*/ 7 h 46"/>
                <a:gd name="T2" fmla="*/ 22 w 48"/>
                <a:gd name="T3" fmla="*/ 0 h 46"/>
                <a:gd name="T4" fmla="*/ 6 w 48"/>
                <a:gd name="T5" fmla="*/ 7 h 46"/>
                <a:gd name="T6" fmla="*/ 0 w 48"/>
                <a:gd name="T7" fmla="*/ 13 h 46"/>
                <a:gd name="T8" fmla="*/ 33 w 48"/>
                <a:gd name="T9" fmla="*/ 46 h 46"/>
                <a:gd name="T10" fmla="*/ 39 w 48"/>
                <a:gd name="T11" fmla="*/ 40 h 46"/>
                <a:gd name="T12" fmla="*/ 39 w 48"/>
                <a:gd name="T13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39" y="7"/>
                  </a:moveTo>
                  <a:cubicBezTo>
                    <a:pt x="34" y="3"/>
                    <a:pt x="29" y="0"/>
                    <a:pt x="22" y="0"/>
                  </a:cubicBezTo>
                  <a:cubicBezTo>
                    <a:pt x="16" y="0"/>
                    <a:pt x="10" y="3"/>
                    <a:pt x="6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8" y="31"/>
                    <a:pt x="48" y="16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1884" y="583"/>
              <a:ext cx="3195" cy="2962"/>
            </a:xfrm>
            <a:custGeom>
              <a:avLst/>
              <a:gdLst>
                <a:gd name="T0" fmla="*/ 349 w 450"/>
                <a:gd name="T1" fmla="*/ 156 h 417"/>
                <a:gd name="T2" fmla="*/ 349 w 450"/>
                <a:gd name="T3" fmla="*/ 156 h 417"/>
                <a:gd name="T4" fmla="*/ 293 w 450"/>
                <a:gd name="T5" fmla="*/ 126 h 417"/>
                <a:gd name="T6" fmla="*/ 242 w 450"/>
                <a:gd name="T7" fmla="*/ 148 h 417"/>
                <a:gd name="T8" fmla="*/ 198 w 450"/>
                <a:gd name="T9" fmla="*/ 162 h 417"/>
                <a:gd name="T10" fmla="*/ 144 w 450"/>
                <a:gd name="T11" fmla="*/ 140 h 417"/>
                <a:gd name="T12" fmla="*/ 135 w 450"/>
                <a:gd name="T13" fmla="*/ 131 h 417"/>
                <a:gd name="T14" fmla="*/ 241 w 450"/>
                <a:gd name="T15" fmla="*/ 39 h 417"/>
                <a:gd name="T16" fmla="*/ 368 w 450"/>
                <a:gd name="T17" fmla="*/ 39 h 417"/>
                <a:gd name="T18" fmla="*/ 382 w 450"/>
                <a:gd name="T19" fmla="*/ 0 h 417"/>
                <a:gd name="T20" fmla="*/ 255 w 450"/>
                <a:gd name="T21" fmla="*/ 0 h 417"/>
                <a:gd name="T22" fmla="*/ 146 w 450"/>
                <a:gd name="T23" fmla="*/ 54 h 417"/>
                <a:gd name="T24" fmla="*/ 69 w 450"/>
                <a:gd name="T25" fmla="*/ 94 h 417"/>
                <a:gd name="T26" fmla="*/ 0 w 450"/>
                <a:gd name="T27" fmla="*/ 94 h 417"/>
                <a:gd name="T28" fmla="*/ 0 w 450"/>
                <a:gd name="T29" fmla="*/ 281 h 417"/>
                <a:gd name="T30" fmla="*/ 68 w 450"/>
                <a:gd name="T31" fmla="*/ 281 h 417"/>
                <a:gd name="T32" fmla="*/ 88 w 450"/>
                <a:gd name="T33" fmla="*/ 262 h 417"/>
                <a:gd name="T34" fmla="*/ 115 w 450"/>
                <a:gd name="T35" fmla="*/ 250 h 417"/>
                <a:gd name="T36" fmla="*/ 143 w 450"/>
                <a:gd name="T37" fmla="*/ 262 h 417"/>
                <a:gd name="T38" fmla="*/ 154 w 450"/>
                <a:gd name="T39" fmla="*/ 295 h 417"/>
                <a:gd name="T40" fmla="*/ 159 w 450"/>
                <a:gd name="T41" fmla="*/ 294 h 417"/>
                <a:gd name="T42" fmla="*/ 187 w 450"/>
                <a:gd name="T43" fmla="*/ 306 h 417"/>
                <a:gd name="T44" fmla="*/ 198 w 450"/>
                <a:gd name="T45" fmla="*/ 339 h 417"/>
                <a:gd name="T46" fmla="*/ 203 w 450"/>
                <a:gd name="T47" fmla="*/ 338 h 417"/>
                <a:gd name="T48" fmla="*/ 231 w 450"/>
                <a:gd name="T49" fmla="*/ 350 h 417"/>
                <a:gd name="T50" fmla="*/ 242 w 450"/>
                <a:gd name="T51" fmla="*/ 382 h 417"/>
                <a:gd name="T52" fmla="*/ 247 w 450"/>
                <a:gd name="T53" fmla="*/ 382 h 417"/>
                <a:gd name="T54" fmla="*/ 275 w 450"/>
                <a:gd name="T55" fmla="*/ 393 h 417"/>
                <a:gd name="T56" fmla="*/ 285 w 450"/>
                <a:gd name="T57" fmla="*/ 411 h 417"/>
                <a:gd name="T58" fmla="*/ 311 w 450"/>
                <a:gd name="T59" fmla="*/ 409 h 417"/>
                <a:gd name="T60" fmla="*/ 311 w 450"/>
                <a:gd name="T61" fmla="*/ 381 h 417"/>
                <a:gd name="T62" fmla="*/ 218 w 450"/>
                <a:gd name="T63" fmla="*/ 287 h 417"/>
                <a:gd name="T64" fmla="*/ 233 w 450"/>
                <a:gd name="T65" fmla="*/ 272 h 417"/>
                <a:gd name="T66" fmla="*/ 327 w 450"/>
                <a:gd name="T67" fmla="*/ 365 h 417"/>
                <a:gd name="T68" fmla="*/ 355 w 450"/>
                <a:gd name="T69" fmla="*/ 365 h 417"/>
                <a:gd name="T70" fmla="*/ 361 w 450"/>
                <a:gd name="T71" fmla="*/ 351 h 417"/>
                <a:gd name="T72" fmla="*/ 355 w 450"/>
                <a:gd name="T73" fmla="*/ 337 h 417"/>
                <a:gd name="T74" fmla="*/ 262 w 450"/>
                <a:gd name="T75" fmla="*/ 243 h 417"/>
                <a:gd name="T76" fmla="*/ 277 w 450"/>
                <a:gd name="T77" fmla="*/ 228 h 417"/>
                <a:gd name="T78" fmla="*/ 370 w 450"/>
                <a:gd name="T79" fmla="*/ 321 h 417"/>
                <a:gd name="T80" fmla="*/ 399 w 450"/>
                <a:gd name="T81" fmla="*/ 321 h 417"/>
                <a:gd name="T82" fmla="*/ 399 w 450"/>
                <a:gd name="T83" fmla="*/ 293 h 417"/>
                <a:gd name="T84" fmla="*/ 305 w 450"/>
                <a:gd name="T85" fmla="*/ 199 h 417"/>
                <a:gd name="T86" fmla="*/ 321 w 450"/>
                <a:gd name="T87" fmla="*/ 184 h 417"/>
                <a:gd name="T88" fmla="*/ 414 w 450"/>
                <a:gd name="T89" fmla="*/ 277 h 417"/>
                <a:gd name="T90" fmla="*/ 443 w 450"/>
                <a:gd name="T91" fmla="*/ 277 h 417"/>
                <a:gd name="T92" fmla="*/ 443 w 450"/>
                <a:gd name="T93" fmla="*/ 249 h 417"/>
                <a:gd name="T94" fmla="*/ 349 w 450"/>
                <a:gd name="T95" fmla="*/ 156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0" h="417">
                  <a:moveTo>
                    <a:pt x="349" y="156"/>
                  </a:moveTo>
                  <a:cubicBezTo>
                    <a:pt x="349" y="156"/>
                    <a:pt x="349" y="156"/>
                    <a:pt x="349" y="156"/>
                  </a:cubicBezTo>
                  <a:cubicBezTo>
                    <a:pt x="326" y="135"/>
                    <a:pt x="309" y="126"/>
                    <a:pt x="293" y="126"/>
                  </a:cubicBezTo>
                  <a:cubicBezTo>
                    <a:pt x="278" y="126"/>
                    <a:pt x="262" y="134"/>
                    <a:pt x="242" y="148"/>
                  </a:cubicBezTo>
                  <a:cubicBezTo>
                    <a:pt x="228" y="157"/>
                    <a:pt x="213" y="162"/>
                    <a:pt x="198" y="162"/>
                  </a:cubicBezTo>
                  <a:cubicBezTo>
                    <a:pt x="167" y="162"/>
                    <a:pt x="145" y="141"/>
                    <a:pt x="144" y="140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368" y="39"/>
                    <a:pt x="368" y="39"/>
                    <a:pt x="368" y="39"/>
                  </a:cubicBezTo>
                  <a:cubicBezTo>
                    <a:pt x="384" y="24"/>
                    <a:pt x="382" y="0"/>
                    <a:pt x="382" y="0"/>
                  </a:cubicBezTo>
                  <a:cubicBezTo>
                    <a:pt x="382" y="0"/>
                    <a:pt x="318" y="0"/>
                    <a:pt x="255" y="0"/>
                  </a:cubicBezTo>
                  <a:cubicBezTo>
                    <a:pt x="192" y="0"/>
                    <a:pt x="190" y="10"/>
                    <a:pt x="146" y="54"/>
                  </a:cubicBezTo>
                  <a:cubicBezTo>
                    <a:pt x="107" y="93"/>
                    <a:pt x="69" y="94"/>
                    <a:pt x="69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88" y="262"/>
                    <a:pt x="88" y="262"/>
                    <a:pt x="88" y="262"/>
                  </a:cubicBezTo>
                  <a:cubicBezTo>
                    <a:pt x="95" y="254"/>
                    <a:pt x="105" y="250"/>
                    <a:pt x="115" y="250"/>
                  </a:cubicBezTo>
                  <a:cubicBezTo>
                    <a:pt x="126" y="250"/>
                    <a:pt x="136" y="254"/>
                    <a:pt x="143" y="262"/>
                  </a:cubicBezTo>
                  <a:cubicBezTo>
                    <a:pt x="152" y="271"/>
                    <a:pt x="155" y="283"/>
                    <a:pt x="154" y="295"/>
                  </a:cubicBezTo>
                  <a:cubicBezTo>
                    <a:pt x="156" y="294"/>
                    <a:pt x="157" y="294"/>
                    <a:pt x="159" y="294"/>
                  </a:cubicBezTo>
                  <a:cubicBezTo>
                    <a:pt x="170" y="294"/>
                    <a:pt x="179" y="298"/>
                    <a:pt x="187" y="306"/>
                  </a:cubicBezTo>
                  <a:cubicBezTo>
                    <a:pt x="196" y="315"/>
                    <a:pt x="199" y="327"/>
                    <a:pt x="198" y="339"/>
                  </a:cubicBezTo>
                  <a:cubicBezTo>
                    <a:pt x="200" y="338"/>
                    <a:pt x="201" y="338"/>
                    <a:pt x="203" y="338"/>
                  </a:cubicBezTo>
                  <a:cubicBezTo>
                    <a:pt x="214" y="338"/>
                    <a:pt x="223" y="342"/>
                    <a:pt x="231" y="350"/>
                  </a:cubicBezTo>
                  <a:cubicBezTo>
                    <a:pt x="240" y="359"/>
                    <a:pt x="243" y="371"/>
                    <a:pt x="242" y="382"/>
                  </a:cubicBezTo>
                  <a:cubicBezTo>
                    <a:pt x="243" y="382"/>
                    <a:pt x="245" y="382"/>
                    <a:pt x="247" y="382"/>
                  </a:cubicBezTo>
                  <a:cubicBezTo>
                    <a:pt x="258" y="382"/>
                    <a:pt x="267" y="386"/>
                    <a:pt x="275" y="393"/>
                  </a:cubicBezTo>
                  <a:cubicBezTo>
                    <a:pt x="280" y="398"/>
                    <a:pt x="283" y="404"/>
                    <a:pt x="285" y="411"/>
                  </a:cubicBezTo>
                  <a:cubicBezTo>
                    <a:pt x="292" y="417"/>
                    <a:pt x="304" y="416"/>
                    <a:pt x="311" y="409"/>
                  </a:cubicBezTo>
                  <a:cubicBezTo>
                    <a:pt x="319" y="401"/>
                    <a:pt x="319" y="388"/>
                    <a:pt x="311" y="381"/>
                  </a:cubicBezTo>
                  <a:cubicBezTo>
                    <a:pt x="218" y="287"/>
                    <a:pt x="218" y="287"/>
                    <a:pt x="218" y="287"/>
                  </a:cubicBezTo>
                  <a:cubicBezTo>
                    <a:pt x="233" y="272"/>
                    <a:pt x="233" y="272"/>
                    <a:pt x="233" y="272"/>
                  </a:cubicBezTo>
                  <a:cubicBezTo>
                    <a:pt x="327" y="365"/>
                    <a:pt x="327" y="365"/>
                    <a:pt x="327" y="365"/>
                  </a:cubicBezTo>
                  <a:cubicBezTo>
                    <a:pt x="334" y="373"/>
                    <a:pt x="347" y="373"/>
                    <a:pt x="355" y="365"/>
                  </a:cubicBezTo>
                  <a:cubicBezTo>
                    <a:pt x="359" y="361"/>
                    <a:pt x="361" y="356"/>
                    <a:pt x="361" y="351"/>
                  </a:cubicBezTo>
                  <a:cubicBezTo>
                    <a:pt x="361" y="345"/>
                    <a:pt x="359" y="340"/>
                    <a:pt x="355" y="337"/>
                  </a:cubicBezTo>
                  <a:cubicBezTo>
                    <a:pt x="262" y="243"/>
                    <a:pt x="262" y="243"/>
                    <a:pt x="262" y="243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370" y="321"/>
                    <a:pt x="370" y="321"/>
                    <a:pt x="370" y="321"/>
                  </a:cubicBezTo>
                  <a:cubicBezTo>
                    <a:pt x="378" y="329"/>
                    <a:pt x="391" y="329"/>
                    <a:pt x="399" y="321"/>
                  </a:cubicBezTo>
                  <a:cubicBezTo>
                    <a:pt x="407" y="313"/>
                    <a:pt x="407" y="301"/>
                    <a:pt x="399" y="293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21" y="184"/>
                    <a:pt x="321" y="184"/>
                    <a:pt x="321" y="184"/>
                  </a:cubicBezTo>
                  <a:cubicBezTo>
                    <a:pt x="414" y="277"/>
                    <a:pt x="414" y="277"/>
                    <a:pt x="414" y="277"/>
                  </a:cubicBezTo>
                  <a:cubicBezTo>
                    <a:pt x="422" y="285"/>
                    <a:pt x="435" y="285"/>
                    <a:pt x="443" y="277"/>
                  </a:cubicBezTo>
                  <a:cubicBezTo>
                    <a:pt x="450" y="269"/>
                    <a:pt x="450" y="257"/>
                    <a:pt x="443" y="249"/>
                  </a:cubicBezTo>
                  <a:lnTo>
                    <a:pt x="34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102" name="Rectangle 101"/>
          <p:cNvSpPr/>
          <p:nvPr/>
        </p:nvSpPr>
        <p:spPr>
          <a:xfrm>
            <a:off x="10115637" y="5699586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54"/>
            <a:r>
              <a:rPr lang="en-US" sz="2400" b="1" dirty="0">
                <a:gradFill>
                  <a:gsLst>
                    <a:gs pos="28333">
                      <a:srgbClr val="13B5EA"/>
                    </a:gs>
                    <a:gs pos="84000">
                      <a:srgbClr val="13B5EA"/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13</a:t>
            </a:r>
            <a:endParaRPr lang="en-US" sz="2400" dirty="0">
              <a:solidFill>
                <a:srgbClr val="373737"/>
              </a:solidFill>
              <a:cs typeface="Segoe UI" panose="020B0502040204020203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910114" y="6041875"/>
            <a:ext cx="1066639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2133"/>
              </a:spcBef>
              <a:buClr>
                <a:srgbClr val="1E4164"/>
              </a:buClr>
            </a:pPr>
            <a:r>
              <a:rPr lang="en-US" sz="1200" dirty="0">
                <a:gradFill>
                  <a:gsLst>
                    <a:gs pos="28333">
                      <a:srgbClr val="1E4164"/>
                    </a:gs>
                    <a:gs pos="83000">
                      <a:srgbClr val="1E4164"/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Years Strong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4310320" y="2774739"/>
            <a:ext cx="1048365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SILICON VALLEY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9503" y="4978506"/>
            <a:ext cx="755564" cy="4517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8524" y="3568478"/>
            <a:ext cx="927481" cy="1391223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09" name="Rectangle 108"/>
          <p:cNvSpPr/>
          <p:nvPr/>
        </p:nvSpPr>
        <p:spPr bwMode="auto">
          <a:xfrm>
            <a:off x="11228927" y="4465001"/>
            <a:ext cx="755565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LONDON</a:t>
            </a:r>
          </a:p>
        </p:txBody>
      </p:sp>
      <p:pic>
        <p:nvPicPr>
          <p:cNvPr id="111" name="Picture 16" descr="http://www.trashedgraphics.com/wp-content/uploads/2013/10/pin_transparent_re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1575" y="5976448"/>
            <a:ext cx="326995" cy="3269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" name="Isosceles Triangle 111"/>
          <p:cNvSpPr/>
          <p:nvPr/>
        </p:nvSpPr>
        <p:spPr bwMode="auto">
          <a:xfrm rot="10800000">
            <a:off x="5251300" y="2954059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13" name="Isosceles Triangle 112"/>
          <p:cNvSpPr/>
          <p:nvPr/>
        </p:nvSpPr>
        <p:spPr bwMode="auto">
          <a:xfrm rot="10800000">
            <a:off x="11636064" y="4643818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08" name="Picture 16" descr="http://www.trashedgraphics.com/wp-content/uploads/2013/10/pin_transparent_re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053660">
            <a:off x="10304269" y="2408401"/>
            <a:ext cx="326995" cy="3269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05573" y="6614237"/>
            <a:ext cx="2844800" cy="198127"/>
          </a:xfrm>
        </p:spPr>
        <p:txBody>
          <a:bodyPr/>
          <a:lstStyle/>
          <a:p>
            <a:fld id="{3ED978FB-DE14-415A-96F7-02F9764F5D47}" type="slidenum">
              <a:rPr sz="667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pPr/>
              <a:t>7</a:t>
            </a:fld>
            <a:endParaRPr sz="667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1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614237"/>
            <a:ext cx="3860800" cy="198127"/>
          </a:xfrm>
        </p:spPr>
        <p:txBody>
          <a:bodyPr/>
          <a:lstStyle/>
          <a:p>
            <a:r>
              <a:rPr sz="667" dirty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Slalom Consulting Confidential and Proprietary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539" y="192337"/>
            <a:ext cx="2512587" cy="88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7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this session for?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4072269"/>
          </a:xfrm>
        </p:spPr>
        <p:txBody>
          <a:bodyPr/>
          <a:lstStyle/>
          <a:p>
            <a:r>
              <a:rPr lang="en-US" dirty="0" smtClean="0"/>
              <a:t>Developers (Beginner/Intermediate)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New to Client Side Development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Not too familiar with Node, Bower, Gulp, etc.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Interested in the new tooling options w/Visual Studio Code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This is NOT about SharePoint workflows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your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130" y="761778"/>
            <a:ext cx="25146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18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Modern SharePoint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65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type="body" sz="quarter" idx="13"/>
          </p:nvPr>
        </p:nvSpPr>
        <p:spPr>
          <a:xfrm>
            <a:off x="520700" y="1422401"/>
            <a:ext cx="5486400" cy="2390078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Configuration</a:t>
            </a:r>
          </a:p>
          <a:p>
            <a:r>
              <a:rPr lang="en-US" dirty="0" smtClean="0"/>
              <a:t>SharePoint Designer Workflows</a:t>
            </a:r>
          </a:p>
          <a:p>
            <a:r>
              <a:rPr lang="en-US" dirty="0" smtClean="0"/>
              <a:t>InfoPath Forms</a:t>
            </a:r>
          </a:p>
          <a:p>
            <a:r>
              <a:rPr lang="en-US" dirty="0" smtClean="0"/>
              <a:t>Content Query </a:t>
            </a:r>
            <a:r>
              <a:rPr lang="en-US" dirty="0" err="1"/>
              <a:t>w</a:t>
            </a:r>
            <a:r>
              <a:rPr lang="en-US" dirty="0" err="1" smtClean="0"/>
              <a:t>ebparts</a:t>
            </a:r>
            <a:endParaRPr lang="en-US" dirty="0" smtClean="0"/>
          </a:p>
          <a:p>
            <a:r>
              <a:rPr lang="en-US" dirty="0" smtClean="0"/>
              <a:t>Content Search </a:t>
            </a:r>
            <a:r>
              <a:rPr lang="en-US" dirty="0" err="1" smtClean="0"/>
              <a:t>webparts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6169152" y="1422401"/>
            <a:ext cx="5486400" cy="3186065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Development</a:t>
            </a:r>
            <a:endParaRPr lang="en-US" b="1" u="sng" dirty="0"/>
          </a:p>
          <a:p>
            <a:r>
              <a:rPr lang="en-US" dirty="0" smtClean="0"/>
              <a:t>Visual </a:t>
            </a:r>
            <a:r>
              <a:rPr lang="en-US" dirty="0" err="1" smtClean="0"/>
              <a:t>webparts</a:t>
            </a:r>
            <a:endParaRPr lang="en-US" dirty="0"/>
          </a:p>
          <a:p>
            <a:r>
              <a:rPr lang="en-US" dirty="0" smtClean="0"/>
              <a:t>Server-side code (WSP’s)</a:t>
            </a:r>
            <a:endParaRPr lang="en-US" dirty="0"/>
          </a:p>
          <a:p>
            <a:r>
              <a:rPr lang="en-US" dirty="0" smtClean="0"/>
              <a:t>Search Display Templates</a:t>
            </a:r>
          </a:p>
          <a:p>
            <a:r>
              <a:rPr lang="en-US" dirty="0" smtClean="0"/>
              <a:t>Anything involving a programming language or scripting language</a:t>
            </a:r>
            <a:endParaRPr lang="en-US" dirty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SharePoint “Development”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20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“State of SharePoint” Development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1889492"/>
          </a:xfrm>
        </p:spPr>
        <p:txBody>
          <a:bodyPr/>
          <a:lstStyle/>
          <a:p>
            <a:r>
              <a:rPr lang="en-US" dirty="0" smtClean="0"/>
              <a:t>O365 – Server side code is absolutely not permitted</a:t>
            </a:r>
          </a:p>
          <a:p>
            <a:r>
              <a:rPr lang="en-US" dirty="0" smtClean="0"/>
              <a:t>SharePoint 2016 – server side code is permitted, but discouraged</a:t>
            </a:r>
          </a:p>
          <a:p>
            <a:r>
              <a:rPr lang="en-US" dirty="0" smtClean="0"/>
              <a:t>Microsoft is continuing to invest in “Cloud First” for all new features &amp; functions</a:t>
            </a:r>
          </a:p>
          <a:p>
            <a:r>
              <a:rPr lang="en-US" dirty="0" smtClean="0"/>
              <a:t>Patterns &amp; Practices exist to help transition traditional SSOM solutions to client-side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75115" y="5325683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/>
              <a:t>https://github.com/OfficeDev/PnP</a:t>
            </a:r>
          </a:p>
        </p:txBody>
      </p:sp>
      <p:sp>
        <p:nvSpPr>
          <p:cNvPr id="8" name="Rectangle 7"/>
          <p:cNvSpPr/>
          <p:nvPr/>
        </p:nvSpPr>
        <p:spPr>
          <a:xfrm>
            <a:off x="6391497" y="5325683"/>
            <a:ext cx="4027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http://dev.office.com/code-samples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41" y="3704286"/>
            <a:ext cx="4965519" cy="148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1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for “Build”</a:t>
            </a:r>
            <a:endParaRPr lang="en-US" dirty="0"/>
          </a:p>
        </p:txBody>
      </p:sp>
      <p:pic>
        <p:nvPicPr>
          <p:cNvPr id="2050" name="Picture 2" descr="https://upload.wikimedia.org/wikipedia/commons/thumb/1/19/Visual_Studio_2012_logo_and_wordmark.svg/2000px-Visual_Studio_2012_logo_and_wordmark.svg.pn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7" y="1669522"/>
            <a:ext cx="11226800" cy="188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5"/>
          <p:cNvSpPr txBox="1">
            <a:spLocks/>
          </p:cNvSpPr>
          <p:nvPr/>
        </p:nvSpPr>
        <p:spPr>
          <a:xfrm>
            <a:off x="520700" y="4051444"/>
            <a:ext cx="11226800" cy="1388906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>
            <a:lvl1pPr marL="230712" indent="-230712" algn="l" defTabSz="121917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Char char="§"/>
              <a:defRPr lang="en-US" sz="2133" kern="1200" spc="0" baseline="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31789" indent="-201079" algn="l" defTabSz="121917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CDCDCD"/>
              </a:buClr>
              <a:buSzPct val="110000"/>
              <a:buFont typeface="Wingdings" panose="05000000000000000000" pitchFamily="2" charset="2"/>
              <a:buChar char="§"/>
              <a:defRPr lang="en-US" sz="1867" kern="1200" spc="0" baseline="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09585" indent="-177796" algn="l" defTabSz="1219170" rtl="0" eaLnBrk="1" latinLnBrk="0" hangingPunct="1">
              <a:lnSpc>
                <a:spcPct val="90000"/>
              </a:lnSpc>
              <a:spcBef>
                <a:spcPts val="533"/>
              </a:spcBef>
              <a:buClr>
                <a:srgbClr val="CDCDCD"/>
              </a:buClr>
              <a:buSzPct val="110000"/>
              <a:buFont typeface="Wingdings" panose="05000000000000000000" pitchFamily="2" charset="2"/>
              <a:buChar char="§"/>
              <a:defRPr lang="en-US" sz="1600" kern="1200" spc="0" baseline="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7380" indent="-177796" algn="l" defTabSz="121917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CDCDCD"/>
              </a:buClr>
              <a:buSzPct val="110000"/>
              <a:buFont typeface="Wingdings" panose="05000000000000000000" pitchFamily="2" charset="2"/>
              <a:buChar char="§"/>
              <a:defRPr lang="en-US" sz="1467" kern="1200" spc="0" baseline="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39777" indent="-148163" algn="l" defTabSz="121917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CDCDCD"/>
              </a:buClr>
              <a:buSzPct val="110000"/>
              <a:buFont typeface="Wingdings" panose="05000000000000000000" pitchFamily="2" charset="2"/>
              <a:buChar char="§"/>
              <a:defRPr lang="en-US" sz="1467" kern="1200" spc="0" baseline="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Visual Studio “Build” command includes a whole host of check, compile, deploy </a:t>
            </a:r>
            <a:r>
              <a:rPr lang="en-US" dirty="0" err="1" smtClean="0"/>
              <a:t>cmds</a:t>
            </a:r>
            <a:endParaRPr lang="en-US" dirty="0" smtClean="0"/>
          </a:p>
          <a:p>
            <a:r>
              <a:rPr lang="en-US" dirty="0" smtClean="0"/>
              <a:t>Client-side languages such as JavaScript compile during run-time</a:t>
            </a:r>
            <a:endParaRPr lang="en-US" dirty="0"/>
          </a:p>
          <a:p>
            <a:r>
              <a:rPr lang="en-US" dirty="0" smtClean="0"/>
              <a:t>A “Build workflow” is needed to improve efficiency for client-side development</a:t>
            </a:r>
          </a:p>
        </p:txBody>
      </p:sp>
    </p:spTree>
    <p:extLst>
      <p:ext uri="{BB962C8B-B14F-4D97-AF65-F5344CB8AC3E}">
        <p14:creationId xmlns:p14="http://schemas.microsoft.com/office/powerpoint/2010/main" val="56157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Options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304092"/>
          </a:xfrm>
        </p:spPr>
        <p:txBody>
          <a:bodyPr/>
          <a:lstStyle/>
          <a:p>
            <a:r>
              <a:rPr lang="en-US" dirty="0" smtClean="0"/>
              <a:t>Reference client-side code in Content Editor </a:t>
            </a:r>
            <a:r>
              <a:rPr lang="en-US" dirty="0" err="1" smtClean="0"/>
              <a:t>Webpart</a:t>
            </a:r>
            <a:endParaRPr lang="en-US" dirty="0" smtClean="0"/>
          </a:p>
          <a:p>
            <a:pPr lvl="1"/>
            <a:r>
              <a:rPr lang="en-US" dirty="0" smtClean="0"/>
              <a:t>Can also bury in a Script Editor </a:t>
            </a:r>
            <a:r>
              <a:rPr lang="en-US" dirty="0" err="1" smtClean="0"/>
              <a:t>Webpart</a:t>
            </a:r>
            <a:r>
              <a:rPr lang="en-US" dirty="0" smtClean="0"/>
              <a:t> (but that’s terrible)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Develop SharePoint “Add-in” and deploy via App Store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Provider Hosted solution – leverage SharePoint/O365 API’s</a:t>
            </a:r>
            <a:endParaRPr lang="en-US" dirty="0"/>
          </a:p>
        </p:txBody>
      </p:sp>
      <p:pic>
        <p:nvPicPr>
          <p:cNvPr id="3074" name="Picture 2" descr="https://jaredmatfess.files.wordpress.com/2008/08/spo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760" y="989247"/>
            <a:ext cx="2380180" cy="317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70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care?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888320"/>
          </a:xfrm>
        </p:spPr>
        <p:txBody>
          <a:bodyPr/>
          <a:lstStyle/>
          <a:p>
            <a:r>
              <a:rPr lang="en-US" dirty="0" smtClean="0"/>
              <a:t>Microsoft’s new development model (yes, another one!) will be built on these tools</a:t>
            </a:r>
          </a:p>
          <a:p>
            <a:r>
              <a:rPr lang="en-US" dirty="0" smtClean="0"/>
              <a:t>Still client-side development accessing client-side API’s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62184" y="5630375"/>
            <a:ext cx="2652777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Chris O’Brien’s blog</a:t>
            </a:r>
            <a:endParaRPr lang="en-US" sz="1600" dirty="0" smtClean="0">
              <a:gradFill>
                <a:gsLst>
                  <a:gs pos="0">
                    <a:schemeClr val="tx1"/>
                  </a:gs>
                  <a:gs pos="98000">
                    <a:schemeClr val="tx1"/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[Yo3_1%255B2%255D.png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51" y="2687150"/>
            <a:ext cx="6429375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86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SharePoint Framework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586162" y="2220119"/>
            <a:ext cx="5095875" cy="29146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92165" y="5351324"/>
            <a:ext cx="10214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https://blogs.office.com/2016/05/04/the-sharepoint-framework-an-open-and-connected-platform/</a:t>
            </a:r>
          </a:p>
        </p:txBody>
      </p:sp>
    </p:spTree>
    <p:extLst>
      <p:ext uri="{BB962C8B-B14F-4D97-AF65-F5344CB8AC3E}">
        <p14:creationId xmlns:p14="http://schemas.microsoft.com/office/powerpoint/2010/main" val="1185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87735"/>
          </a:xfrm>
        </p:spPr>
        <p:txBody>
          <a:bodyPr/>
          <a:lstStyle/>
          <a:p>
            <a:r>
              <a:rPr lang="en-US" dirty="0" smtClean="0"/>
              <a:t>Here’s the “end-to-end” so you can decide if this session is meant for you..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662" y="2544923"/>
            <a:ext cx="5467350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3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Comments on Tooling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340897"/>
          </a:xfrm>
        </p:spPr>
        <p:txBody>
          <a:bodyPr/>
          <a:lstStyle/>
          <a:p>
            <a:r>
              <a:rPr lang="en-US" dirty="0" smtClean="0"/>
              <a:t>Development is shifting towards more open source tools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Large organizations are going to need to pivot towards accept this (might not be there yet)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Your job as a developer (if in a large enterprise) might be more difficult:</a:t>
            </a:r>
          </a:p>
          <a:p>
            <a:pPr lvl="1"/>
            <a:r>
              <a:rPr lang="en-US" dirty="0" smtClean="0"/>
              <a:t>https</a:t>
            </a:r>
            <a:r>
              <a:rPr lang="en-US" dirty="0"/>
              <a:t>://jaredmatfess.wordpress.com/2016/07/27/the-new-sharepoint-framework-meets-corporate-it/</a:t>
            </a:r>
          </a:p>
        </p:txBody>
      </p:sp>
    </p:spTree>
    <p:extLst>
      <p:ext uri="{BB962C8B-B14F-4D97-AF65-F5344CB8AC3E}">
        <p14:creationId xmlns:p14="http://schemas.microsoft.com/office/powerpoint/2010/main" val="160730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Visual Studio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7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Visual Studio Code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373645" y="1423988"/>
            <a:ext cx="7520909" cy="45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4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Studio Code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390078"/>
          </a:xfrm>
        </p:spPr>
        <p:txBody>
          <a:bodyPr/>
          <a:lstStyle/>
          <a:p>
            <a:r>
              <a:rPr lang="en-US" dirty="0" smtClean="0"/>
              <a:t>Runs on Windows, Mac, and Linux</a:t>
            </a:r>
          </a:p>
          <a:p>
            <a:r>
              <a:rPr lang="en-US" dirty="0" smtClean="0"/>
              <a:t>Not a full IDE, but rather a code editor which allows for a much smaller footprint</a:t>
            </a:r>
          </a:p>
          <a:p>
            <a:r>
              <a:rPr lang="en-US" dirty="0" smtClean="0"/>
              <a:t>Support </a:t>
            </a:r>
            <a:r>
              <a:rPr lang="en-US" dirty="0" err="1" smtClean="0"/>
              <a:t>Intellisense</a:t>
            </a:r>
            <a:r>
              <a:rPr lang="en-US" dirty="0" smtClean="0"/>
              <a:t> for most popular web languages</a:t>
            </a:r>
          </a:p>
          <a:p>
            <a:r>
              <a:rPr lang="en-US" dirty="0" smtClean="0"/>
              <a:t>Fully customizable to meet your complex development/code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5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Helpful Keyboard Shortcuts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890663"/>
          </a:xfrm>
        </p:spPr>
        <p:txBody>
          <a:bodyPr/>
          <a:lstStyle/>
          <a:p>
            <a:r>
              <a:rPr lang="en-US" dirty="0" smtClean="0"/>
              <a:t>Ctrl + B – toggle the explorer panel</a:t>
            </a:r>
          </a:p>
          <a:p>
            <a:r>
              <a:rPr lang="en-US" dirty="0" smtClean="0"/>
              <a:t>Ctrl + 2 – for performing code reviews you can whiteboard ideas</a:t>
            </a:r>
          </a:p>
          <a:p>
            <a:r>
              <a:rPr lang="en-US" dirty="0" smtClean="0"/>
              <a:t>Ctrl + 4 – zoom in</a:t>
            </a:r>
          </a:p>
          <a:p>
            <a:r>
              <a:rPr lang="en-US" dirty="0" smtClean="0"/>
              <a:t>Ctrl + \ - side by side code editor (you can have up to 3 windows)</a:t>
            </a:r>
          </a:p>
          <a:p>
            <a:r>
              <a:rPr lang="en-US" dirty="0" smtClean="0"/>
              <a:t>Ctrl + Shift + L – multiple cursors (after highlighting a selection)</a:t>
            </a:r>
          </a:p>
          <a:p>
            <a:r>
              <a:rPr lang="en-US" dirty="0" smtClean="0"/>
              <a:t>Ctrl + Shift + P – open up the command dropdown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83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HTML build-out using Emmet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888320"/>
          </a:xfrm>
        </p:spPr>
        <p:txBody>
          <a:bodyPr/>
          <a:lstStyle/>
          <a:p>
            <a:r>
              <a:rPr lang="en-US" dirty="0" smtClean="0"/>
              <a:t>Create a new file, save it as index.html</a:t>
            </a:r>
          </a:p>
          <a:p>
            <a:r>
              <a:rPr lang="en-US" dirty="0" smtClean="0"/>
              <a:t>html&gt;head&gt;title&gt;body&gt;div&gt;</a:t>
            </a:r>
            <a:r>
              <a:rPr lang="en-US" dirty="0" err="1" smtClean="0"/>
              <a:t>ul</a:t>
            </a:r>
            <a:r>
              <a:rPr lang="en-US" dirty="0" smtClean="0"/>
              <a:t>&gt;li*4 – hit tab and watch it build out your code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05" y="2651079"/>
            <a:ext cx="3343275" cy="341947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570072" y="3760334"/>
            <a:ext cx="3276859" cy="1427907"/>
            <a:chOff x="6657158" y="3830002"/>
            <a:chExt cx="3276859" cy="1427907"/>
          </a:xfrm>
        </p:grpSpPr>
        <p:sp>
          <p:nvSpPr>
            <p:cNvPr id="8" name="Rectangle 7"/>
            <p:cNvSpPr/>
            <p:nvPr/>
          </p:nvSpPr>
          <p:spPr>
            <a:xfrm>
              <a:off x="6657158" y="4796244"/>
              <a:ext cx="327685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http://docs.emmet.io/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79499" y="3830002"/>
              <a:ext cx="2647950" cy="904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43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Projects are defined at “Folder” level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 rotWithShape="1">
          <a:blip r:embed="rId2"/>
          <a:srcRect t="866"/>
          <a:stretch/>
        </p:blipFill>
        <p:spPr>
          <a:xfrm>
            <a:off x="2543011" y="1463040"/>
            <a:ext cx="7182178" cy="44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Types of Settings to Override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776868"/>
          </a:xfrm>
        </p:spPr>
        <p:txBody>
          <a:bodyPr/>
          <a:lstStyle/>
          <a:p>
            <a:r>
              <a:rPr lang="en-US" b="1" dirty="0" smtClean="0"/>
              <a:t>Default</a:t>
            </a:r>
            <a:r>
              <a:rPr lang="en-US" dirty="0" smtClean="0"/>
              <a:t> – these are the default settings that come with Visual Studio code, they are locked from you being able to change them</a:t>
            </a:r>
          </a:p>
          <a:p>
            <a:endParaRPr lang="en-US" dirty="0"/>
          </a:p>
          <a:p>
            <a:r>
              <a:rPr lang="en-US" b="1" dirty="0" smtClean="0"/>
              <a:t>User</a:t>
            </a:r>
            <a:r>
              <a:rPr lang="en-US" dirty="0" smtClean="0"/>
              <a:t> – changes here impact all instances of Code on  your machine. Creating a new project will inherit these preferences.</a:t>
            </a:r>
          </a:p>
          <a:p>
            <a:endParaRPr lang="en-US" dirty="0"/>
          </a:p>
          <a:p>
            <a:r>
              <a:rPr lang="en-US" b="1" dirty="0" smtClean="0"/>
              <a:t>Workspace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scoped at the current project that you are working on. When committing to source code repository, these would follow the project and others could use them.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5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unique settings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84860" y="1333676"/>
            <a:ext cx="4064189" cy="4506912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624091" y="3587132"/>
            <a:ext cx="978408" cy="484632"/>
          </a:xfrm>
          <a:prstGeom prst="rightArrow">
            <a:avLst/>
          </a:prstGeom>
          <a:solidFill>
            <a:srgbClr val="007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37160" rtlCol="0" anchor="ctr" anchorCtr="0"/>
          <a:lstStyle/>
          <a:p>
            <a:pPr algn="ctr"/>
            <a:endParaRPr lang="en-US" sz="2400" dirty="0" smtClean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2646"/>
          <a:stretch/>
        </p:blipFill>
        <p:spPr>
          <a:xfrm>
            <a:off x="5952582" y="3023615"/>
            <a:ext cx="5572125" cy="185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Building your dev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50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4367671"/>
          </a:xfrm>
        </p:spPr>
        <p:txBody>
          <a:bodyPr/>
          <a:lstStyle/>
          <a:p>
            <a:r>
              <a:rPr lang="en-US" dirty="0" smtClean="0"/>
              <a:t>Node.js is a JavaScript runtime built on top of Chrome’s V8 JavaScript engine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Enables developers to create server-side applications in </a:t>
            </a:r>
            <a:r>
              <a:rPr lang="en-US" dirty="0" smtClean="0"/>
              <a:t>JavaScript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Node’s package system (NPM) – Node package manager will be used to pull in additional libraries as needed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Node.js has the ability to spin up web servers on your client machine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Node allows you to run JavaScript outside of your browser</a:t>
            </a:r>
          </a:p>
          <a:p>
            <a:endParaRPr lang="en-US" dirty="0"/>
          </a:p>
        </p:txBody>
      </p:sp>
      <p:pic>
        <p:nvPicPr>
          <p:cNvPr id="1030" name="Picture 6" descr="https://camo.githubusercontent.com/6e90eb10f7005895c9ba8f8bcba0a3d1103e9ad8/68747470733a2f2f6e6f64656a732e6f72672f696d616765732f6c6f676f732f6e6f64656a732e706e6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8" b="19768"/>
          <a:stretch/>
        </p:blipFill>
        <p:spPr bwMode="auto">
          <a:xfrm>
            <a:off x="520700" y="263013"/>
            <a:ext cx="2709647" cy="85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76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Node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635049" y="1423988"/>
            <a:ext cx="6998102" cy="45069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64549" y="5746234"/>
            <a:ext cx="2531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https://nodejs.org/en/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040163" y="4179041"/>
            <a:ext cx="1115148" cy="1115148"/>
          </a:xfrm>
          <a:prstGeom prst="rightArrow">
            <a:avLst/>
          </a:prstGeom>
          <a:solidFill>
            <a:srgbClr val="007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37160" rtlCol="0" anchor="ctr" anchorCtr="0"/>
          <a:lstStyle/>
          <a:p>
            <a:pPr algn="ctr"/>
            <a:endParaRPr lang="en-US" sz="2400" dirty="0" smtClean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4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NPM (Node Package Manager)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1889492"/>
          </a:xfrm>
        </p:spPr>
        <p:txBody>
          <a:bodyPr/>
          <a:lstStyle/>
          <a:p>
            <a:r>
              <a:rPr lang="en-US" dirty="0" smtClean="0"/>
              <a:t>NPM comes with Node and will be how you install/manage additional modules</a:t>
            </a:r>
          </a:p>
          <a:p>
            <a:r>
              <a:rPr lang="en-US" b="1" dirty="0" smtClean="0"/>
              <a:t>NPM install </a:t>
            </a:r>
            <a:r>
              <a:rPr lang="en-US" dirty="0" smtClean="0"/>
              <a:t>will become your “best friend”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Example</a:t>
            </a:r>
            <a:r>
              <a:rPr lang="en-US" dirty="0" smtClean="0"/>
              <a:t>: NPM install bower –g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191" y="364746"/>
            <a:ext cx="115252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0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vs Local Installation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570512"/>
          </a:xfrm>
        </p:spPr>
        <p:txBody>
          <a:bodyPr/>
          <a:lstStyle/>
          <a:p>
            <a:r>
              <a:rPr lang="en-US" dirty="0"/>
              <a:t>If you’re installing something that you want to use in your program, using require('whatever'), then install it locally, at the root of your project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If you’re installing something that you want to use in your shell, on the command line or something, install it globally, so that its binaries end up in your PATH environment variable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When in doubt, install it in both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9033" y="5229103"/>
            <a:ext cx="10725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https://nodejs.org/en/blog/npm/npm-1-0-global-vs-local-installation/</a:t>
            </a:r>
          </a:p>
        </p:txBody>
      </p:sp>
    </p:spTree>
    <p:extLst>
      <p:ext uri="{BB962C8B-B14F-4D97-AF65-F5344CB8AC3E}">
        <p14:creationId xmlns:p14="http://schemas.microsoft.com/office/powerpoint/2010/main" val="266455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Bower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39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775696"/>
          </a:xfrm>
        </p:spPr>
        <p:txBody>
          <a:bodyPr/>
          <a:lstStyle/>
          <a:p>
            <a:r>
              <a:rPr lang="en-US" dirty="0" smtClean="0"/>
              <a:t>Mostly used to install client-side JavaScript libraries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Package management similar to NPM / </a:t>
            </a:r>
            <a:r>
              <a:rPr lang="en-US" dirty="0" err="1" smtClean="0"/>
              <a:t>NuGet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Grabs library dependencies from </a:t>
            </a:r>
            <a:r>
              <a:rPr lang="en-US" dirty="0" err="1" smtClean="0"/>
              <a:t>Github</a:t>
            </a:r>
            <a:r>
              <a:rPr lang="en-US" dirty="0" smtClean="0"/>
              <a:t> and then loads it into your project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Dependent on Node.JS &amp; </a:t>
            </a:r>
            <a:r>
              <a:rPr lang="en-US" dirty="0" err="1" smtClean="0"/>
              <a:t>msysgit</a:t>
            </a:r>
            <a:r>
              <a:rPr lang="en-US" dirty="0" smtClean="0"/>
              <a:t> (for Windows)</a:t>
            </a:r>
            <a:endParaRPr lang="en-US" dirty="0"/>
          </a:p>
        </p:txBody>
      </p:sp>
      <p:pic>
        <p:nvPicPr>
          <p:cNvPr id="1026" name="Picture 2" descr="https://assets.digitalocean.com/articles/bower/zlrTjn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215" y="280162"/>
            <a:ext cx="3908426" cy="137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291" y="4393317"/>
            <a:ext cx="62293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9034" y="280162"/>
            <a:ext cx="11580607" cy="637034"/>
          </a:xfrm>
        </p:spPr>
        <p:txBody>
          <a:bodyPr/>
          <a:lstStyle/>
          <a:p>
            <a:r>
              <a:rPr lang="en-US" dirty="0" smtClean="0"/>
              <a:t>Run </a:t>
            </a:r>
            <a:r>
              <a:rPr lang="en-US" dirty="0" err="1" smtClean="0"/>
              <a:t>Git</a:t>
            </a:r>
            <a:r>
              <a:rPr lang="en-US" dirty="0" smtClean="0"/>
              <a:t> from Windows Command Prompt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202357" y="1423988"/>
            <a:ext cx="5863486" cy="45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0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 Moment.JS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748895" y="1931547"/>
            <a:ext cx="89058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6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Alternatively you can install specific version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562100" y="2077244"/>
            <a:ext cx="9144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8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out package version numbers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89492" y="1356255"/>
            <a:ext cx="5193216" cy="4506912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5682708" y="5378535"/>
            <a:ext cx="3544711" cy="484632"/>
          </a:xfrm>
          <a:prstGeom prst="leftArrow">
            <a:avLst/>
          </a:prstGeom>
          <a:solidFill>
            <a:srgbClr val="007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37160" rtlCol="0" anchor="ctr" anchorCtr="0"/>
          <a:lstStyle/>
          <a:p>
            <a:pPr algn="ctr"/>
            <a:endParaRPr lang="en-US" sz="2400" dirty="0" smtClean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86133" y="4843004"/>
            <a:ext cx="366158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For jQuery you will need to scroll quite</a:t>
            </a:r>
            <a:b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 bit since there’s a 1.x tree &amp; 2.x tree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74776" y="2243002"/>
            <a:ext cx="417293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24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bower info </a:t>
            </a:r>
            <a:r>
              <a:rPr lang="en-US" sz="2400" b="1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&lt;package name&gt;</a:t>
            </a:r>
          </a:p>
        </p:txBody>
      </p:sp>
    </p:spTree>
    <p:extLst>
      <p:ext uri="{BB962C8B-B14F-4D97-AF65-F5344CB8AC3E}">
        <p14:creationId xmlns:p14="http://schemas.microsoft.com/office/powerpoint/2010/main" val="279750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additional commands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4958473"/>
          </a:xfrm>
        </p:spPr>
        <p:txBody>
          <a:bodyPr/>
          <a:lstStyle/>
          <a:p>
            <a:r>
              <a:rPr lang="en-US" b="1" dirty="0" smtClean="0"/>
              <a:t>Bower search &lt;insert word here&gt; </a:t>
            </a:r>
            <a:r>
              <a:rPr lang="en-US" dirty="0" smtClean="0"/>
              <a:t>- search for package if you aren’t sure quite what the name of it is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Bower update </a:t>
            </a:r>
            <a:r>
              <a:rPr lang="en-US" dirty="0" smtClean="0"/>
              <a:t>– this will update all of your packages to the latest available (might not be ideal for all scenarios)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Bower install &lt;insert package here&gt; </a:t>
            </a:r>
            <a:r>
              <a:rPr lang="en-US" dirty="0" smtClean="0"/>
              <a:t>– this will install or update a package to either the latest available or the version you specify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/>
              <a:t>Bower </a:t>
            </a:r>
            <a:r>
              <a:rPr lang="en-US" b="1" dirty="0" smtClean="0"/>
              <a:t>uninstall </a:t>
            </a:r>
            <a:r>
              <a:rPr lang="en-US" b="1" dirty="0"/>
              <a:t>&lt;insert package here&gt; </a:t>
            </a:r>
            <a:r>
              <a:rPr lang="en-US" dirty="0"/>
              <a:t>– this will </a:t>
            </a:r>
            <a:r>
              <a:rPr lang="en-US" dirty="0" smtClean="0"/>
              <a:t>remove the specified package from your project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1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Manifest file (</a:t>
            </a:r>
            <a:r>
              <a:rPr lang="en-US" dirty="0" err="1" smtClean="0"/>
              <a:t>bower.json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2687848" y="1423988"/>
            <a:ext cx="6892504" cy="45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6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default location for packages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980881"/>
          </a:xfrm>
        </p:spPr>
        <p:txBody>
          <a:bodyPr/>
          <a:lstStyle/>
          <a:p>
            <a:r>
              <a:rPr lang="en-US" dirty="0" smtClean="0"/>
              <a:t>Create a file called “.</a:t>
            </a:r>
            <a:r>
              <a:rPr lang="en-US" dirty="0" err="1" smtClean="0"/>
              <a:t>bowerrc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JSON notation, set a directory key to the folder you want packages to be installed to</a:t>
            </a:r>
          </a:p>
          <a:p>
            <a:r>
              <a:rPr lang="en-US" dirty="0" smtClean="0"/>
              <a:t>Example: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   "</a:t>
            </a:r>
            <a:r>
              <a:rPr lang="en-US" dirty="0"/>
              <a:t>directory": "</a:t>
            </a:r>
            <a:r>
              <a:rPr lang="en-US" dirty="0" err="1"/>
              <a:t>jslibs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 smtClean="0"/>
              <a:t> 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04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“annoying” thing about Bower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490787" y="2296319"/>
            <a:ext cx="7286625" cy="2762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54409" y="5393802"/>
            <a:ext cx="5089855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When you do a bower install it pulls down “everything”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512379" y="3192812"/>
            <a:ext cx="978408" cy="484632"/>
          </a:xfrm>
          <a:prstGeom prst="rightArrow">
            <a:avLst/>
          </a:prstGeom>
          <a:solidFill>
            <a:srgbClr val="007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37160" rtlCol="0" anchor="ctr" anchorCtr="0"/>
          <a:lstStyle/>
          <a:p>
            <a:pPr algn="ctr"/>
            <a:endParaRPr lang="en-US" sz="2400" dirty="0" smtClean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034" y="2657281"/>
            <a:ext cx="1689886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All these files for</a:t>
            </a:r>
            <a:b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just </a:t>
            </a:r>
            <a:r>
              <a:rPr lang="en-US" sz="1600" dirty="0" err="1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Moment.js</a:t>
            </a:r>
            <a:endParaRPr lang="en-US" sz="1600" dirty="0" smtClean="0">
              <a:gradFill>
                <a:gsLst>
                  <a:gs pos="0">
                    <a:schemeClr val="tx1"/>
                  </a:gs>
                  <a:gs pos="98000">
                    <a:schemeClr val="tx1"/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81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Bower-installer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841483"/>
          </a:xfrm>
        </p:spPr>
        <p:txBody>
          <a:bodyPr/>
          <a:lstStyle/>
          <a:p>
            <a:r>
              <a:rPr lang="en-US" dirty="0" smtClean="0"/>
              <a:t>NPM install Bower-installer –g</a:t>
            </a:r>
          </a:p>
          <a:p>
            <a:r>
              <a:rPr lang="en-US" dirty="0" smtClean="0"/>
              <a:t>Open up your </a:t>
            </a:r>
            <a:r>
              <a:rPr lang="en-US" dirty="0" err="1" smtClean="0"/>
              <a:t>bower.json</a:t>
            </a:r>
            <a:r>
              <a:rPr lang="en-US" dirty="0" smtClean="0"/>
              <a:t> file &amp; specify install path</a:t>
            </a:r>
          </a:p>
          <a:p>
            <a:pPr lvl="1"/>
            <a:r>
              <a:rPr lang="en-US" dirty="0" smtClean="0"/>
              <a:t>Example:  “install”: { “path”: “jslibs”}</a:t>
            </a:r>
          </a:p>
          <a:p>
            <a:r>
              <a:rPr lang="en-US" dirty="0" smtClean="0"/>
              <a:t>Create your </a:t>
            </a:r>
            <a:r>
              <a:rPr lang="en-US" dirty="0" err="1" smtClean="0"/>
              <a:t>bower.json</a:t>
            </a:r>
            <a:r>
              <a:rPr lang="en-US" dirty="0" smtClean="0"/>
              <a:t> file as normal with all your</a:t>
            </a:r>
            <a:br>
              <a:rPr lang="en-US" dirty="0" smtClean="0"/>
            </a:br>
            <a:r>
              <a:rPr lang="en-US" dirty="0" smtClean="0"/>
              <a:t>usual dependencies</a:t>
            </a:r>
          </a:p>
          <a:p>
            <a:r>
              <a:rPr lang="en-US" dirty="0" smtClean="0"/>
              <a:t>Run Bower-installer and it will look at dependencies &amp;</a:t>
            </a:r>
            <a:br>
              <a:rPr lang="en-US" dirty="0" smtClean="0"/>
            </a:br>
            <a:r>
              <a:rPr lang="en-US" dirty="0" smtClean="0"/>
              <a:t>just pull down the necessary .</a:t>
            </a:r>
            <a:r>
              <a:rPr lang="en-US" dirty="0" err="1" smtClean="0"/>
              <a:t>js</a:t>
            </a:r>
            <a:r>
              <a:rPr lang="en-US" dirty="0" smtClean="0"/>
              <a:t> files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955" y="917196"/>
            <a:ext cx="3883545" cy="499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6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Gulp / Grunt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JavaScript Task Runners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30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Grunt &amp; Gulp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 rotWithShape="1">
          <a:blip r:embed="rId2"/>
          <a:srcRect r="1" b="-59"/>
          <a:stretch/>
        </p:blipFill>
        <p:spPr>
          <a:xfrm>
            <a:off x="1943137" y="1523519"/>
            <a:ext cx="8381925" cy="430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 Common Web Development Tasks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391249"/>
          </a:xfrm>
        </p:spPr>
        <p:txBody>
          <a:bodyPr/>
          <a:lstStyle/>
          <a:p>
            <a:r>
              <a:rPr lang="en-US" dirty="0" smtClean="0"/>
              <a:t>Minifying code</a:t>
            </a:r>
          </a:p>
          <a:p>
            <a:r>
              <a:rPr lang="en-US" dirty="0" smtClean="0"/>
              <a:t>Concatenating files</a:t>
            </a:r>
          </a:p>
          <a:p>
            <a:r>
              <a:rPr lang="en-US" dirty="0" smtClean="0"/>
              <a:t>Injecting files into HTML</a:t>
            </a:r>
          </a:p>
          <a:p>
            <a:r>
              <a:rPr lang="en-US" dirty="0" smtClean="0"/>
              <a:t>Testing</a:t>
            </a:r>
          </a:p>
          <a:p>
            <a:r>
              <a:rPr lang="en-US" dirty="0" smtClean="0"/>
              <a:t>Less/SASS to CSS compilation</a:t>
            </a:r>
          </a:p>
          <a:p>
            <a:r>
              <a:rPr lang="en-US" dirty="0" smtClean="0"/>
              <a:t>Code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7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Installing Gulp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 rotWithShape="1">
          <a:blip r:embed="rId2"/>
          <a:srcRect b="81"/>
          <a:stretch/>
        </p:blipFill>
        <p:spPr>
          <a:xfrm>
            <a:off x="2547937" y="1134172"/>
            <a:ext cx="8098406" cy="495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Gulp API’s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err="1"/>
              <a:t>Gulp.task</a:t>
            </a:r>
            <a:r>
              <a:rPr lang="en-US" dirty="0"/>
              <a:t> (name [,dependency], function) – define a </a:t>
            </a:r>
            <a:r>
              <a:rPr lang="en-US" dirty="0" smtClean="0"/>
              <a:t>task</a:t>
            </a:r>
            <a:br>
              <a:rPr lang="en-US" dirty="0" smtClean="0"/>
            </a:br>
            <a:endParaRPr lang="en-US" dirty="0"/>
          </a:p>
          <a:p>
            <a:r>
              <a:rPr lang="en-US" b="1" dirty="0" err="1"/>
              <a:t>Gulp.src</a:t>
            </a:r>
            <a:r>
              <a:rPr lang="en-US" dirty="0"/>
              <a:t> (glob [, options]) - read files into </a:t>
            </a:r>
            <a:r>
              <a:rPr lang="en-US" dirty="0" smtClean="0"/>
              <a:t>stream</a:t>
            </a:r>
            <a:br>
              <a:rPr lang="en-US" dirty="0" smtClean="0"/>
            </a:br>
            <a:endParaRPr lang="en-US" dirty="0"/>
          </a:p>
          <a:p>
            <a:r>
              <a:rPr lang="en-US" b="1" dirty="0" err="1"/>
              <a:t>Gulp.dest</a:t>
            </a:r>
            <a:r>
              <a:rPr lang="en-US" dirty="0"/>
              <a:t> (folder [,option]) – write </a:t>
            </a:r>
            <a:r>
              <a:rPr lang="en-US" dirty="0" smtClean="0"/>
              <a:t>files</a:t>
            </a:r>
            <a:br>
              <a:rPr lang="en-US" dirty="0" smtClean="0"/>
            </a:br>
            <a:endParaRPr lang="en-US" dirty="0"/>
          </a:p>
          <a:p>
            <a:r>
              <a:rPr lang="en-US" b="1" dirty="0" err="1"/>
              <a:t>Gulp.watch</a:t>
            </a:r>
            <a:r>
              <a:rPr lang="en-US" dirty="0"/>
              <a:t> (glob [,options], tasks or callback function) – watch the  files</a:t>
            </a:r>
          </a:p>
        </p:txBody>
      </p:sp>
    </p:spTree>
    <p:extLst>
      <p:ext uri="{BB962C8B-B14F-4D97-AF65-F5344CB8AC3E}">
        <p14:creationId xmlns:p14="http://schemas.microsoft.com/office/powerpoint/2010/main" val="35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err="1" smtClean="0"/>
              <a:t>Gulp.task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Dependency tasks run in parallel not sequence (they are also optional), and before the main function which you have </a:t>
            </a:r>
            <a:r>
              <a:rPr lang="en-US" dirty="0" smtClean="0"/>
              <a:t>defined</a:t>
            </a:r>
            <a:br>
              <a:rPr lang="en-US" dirty="0" smtClean="0"/>
            </a:br>
            <a:endParaRPr lang="en-US" b="1" u="sng" dirty="0" smtClean="0"/>
          </a:p>
          <a:p>
            <a:pPr marL="0" indent="0">
              <a:buNone/>
            </a:pPr>
            <a:r>
              <a:rPr lang="en-US" b="1" u="sng" dirty="0" smtClean="0"/>
              <a:t>Most </a:t>
            </a:r>
            <a:r>
              <a:rPr lang="en-US" b="1" u="sng" dirty="0"/>
              <a:t>common tasks</a:t>
            </a:r>
          </a:p>
          <a:p>
            <a:r>
              <a:rPr lang="en-US" dirty="0"/>
              <a:t>Analyzing files – test &amp; lint code</a:t>
            </a:r>
          </a:p>
          <a:p>
            <a:r>
              <a:rPr lang="en-US" dirty="0"/>
              <a:t>Optimizing files – </a:t>
            </a:r>
            <a:r>
              <a:rPr lang="en-US" dirty="0" err="1"/>
              <a:t>uglify</a:t>
            </a:r>
            <a:r>
              <a:rPr lang="en-US" dirty="0"/>
              <a:t>, minify, compile,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Serve the application – deployment</a:t>
            </a:r>
          </a:p>
        </p:txBody>
      </p:sp>
    </p:spTree>
    <p:extLst>
      <p:ext uri="{BB962C8B-B14F-4D97-AF65-F5344CB8AC3E}">
        <p14:creationId xmlns:p14="http://schemas.microsoft.com/office/powerpoint/2010/main" val="367526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smtClean="0"/>
              <a:t>Gulp Plug-ins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/>
              <a:t>Npm</a:t>
            </a:r>
            <a:r>
              <a:rPr lang="en-US" dirty="0"/>
              <a:t> install </a:t>
            </a:r>
            <a:r>
              <a:rPr lang="en-US" b="1" dirty="0"/>
              <a:t>gulp-</a:t>
            </a:r>
            <a:r>
              <a:rPr lang="en-US" b="1" dirty="0" err="1"/>
              <a:t>csso</a:t>
            </a:r>
            <a:r>
              <a:rPr lang="en-US" dirty="0"/>
              <a:t> --save-dev (CSS Optimization plugin)</a:t>
            </a:r>
          </a:p>
          <a:p>
            <a:r>
              <a:rPr lang="en-US" dirty="0" err="1"/>
              <a:t>Npm</a:t>
            </a:r>
            <a:r>
              <a:rPr lang="en-US" dirty="0"/>
              <a:t> install </a:t>
            </a:r>
            <a:r>
              <a:rPr lang="en-US" b="1" dirty="0"/>
              <a:t>gulp-</a:t>
            </a:r>
            <a:r>
              <a:rPr lang="en-US" b="1" dirty="0" err="1"/>
              <a:t>uglify</a:t>
            </a:r>
            <a:r>
              <a:rPr lang="en-US" dirty="0"/>
              <a:t> –-save-dev (</a:t>
            </a:r>
            <a:r>
              <a:rPr lang="en-US" dirty="0" err="1"/>
              <a:t>Uglify</a:t>
            </a:r>
            <a:r>
              <a:rPr lang="en-US" dirty="0"/>
              <a:t> – JavaScript </a:t>
            </a:r>
            <a:r>
              <a:rPr lang="en-US" dirty="0" err="1"/>
              <a:t>minification</a:t>
            </a:r>
            <a:r>
              <a:rPr lang="en-US" dirty="0"/>
              <a:t>)</a:t>
            </a:r>
          </a:p>
          <a:p>
            <a:r>
              <a:rPr lang="en-US" dirty="0" err="1"/>
              <a:t>Npm</a:t>
            </a:r>
            <a:r>
              <a:rPr lang="en-US" dirty="0"/>
              <a:t> install </a:t>
            </a:r>
            <a:r>
              <a:rPr lang="en-US" b="1" dirty="0"/>
              <a:t>gulp-clean</a:t>
            </a:r>
            <a:r>
              <a:rPr lang="en-US" dirty="0"/>
              <a:t> --save-dev (Purges files &amp; folders before write tasks)</a:t>
            </a:r>
          </a:p>
        </p:txBody>
      </p:sp>
    </p:spTree>
    <p:extLst>
      <p:ext uri="{BB962C8B-B14F-4D97-AF65-F5344CB8AC3E}">
        <p14:creationId xmlns:p14="http://schemas.microsoft.com/office/powerpoint/2010/main" val="212975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Configure the Task Runner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20700" y="1681176"/>
            <a:ext cx="11226800" cy="399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6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Yeoman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67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Yeoman – so what is it?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990836"/>
          </a:xfrm>
        </p:spPr>
        <p:txBody>
          <a:bodyPr/>
          <a:lstStyle/>
          <a:p>
            <a:r>
              <a:rPr lang="en-US" dirty="0" smtClean="0"/>
              <a:t>A scaffolding tool which builds out a new application</a:t>
            </a:r>
          </a:p>
          <a:p>
            <a:pPr lvl="1"/>
            <a:r>
              <a:rPr lang="en-US" dirty="0" smtClean="0"/>
              <a:t>Pulls in project dependencies</a:t>
            </a:r>
          </a:p>
          <a:p>
            <a:pPr lvl="1"/>
            <a:r>
              <a:rPr lang="en-US" dirty="0" smtClean="0"/>
              <a:t>Pulls together a build configuration </a:t>
            </a:r>
          </a:p>
          <a:p>
            <a:pPr lvl="1"/>
            <a:r>
              <a:rPr lang="en-US" dirty="0" smtClean="0"/>
              <a:t>Can leverage NPM and/or Bower for package management</a:t>
            </a:r>
          </a:p>
          <a:p>
            <a:pPr lvl="1"/>
            <a:endParaRPr lang="en-US" dirty="0"/>
          </a:p>
          <a:p>
            <a:r>
              <a:rPr lang="en-US" dirty="0" smtClean="0"/>
              <a:t>Projects are referred to as “generators” which can be searched through on the yeoman site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Generators are hosted on </a:t>
            </a:r>
            <a:r>
              <a:rPr lang="en-US" dirty="0" err="1" smtClean="0"/>
              <a:t>Github</a:t>
            </a:r>
            <a:r>
              <a:rPr lang="en-US" dirty="0" smtClean="0"/>
              <a:t> which means you can NPM install them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972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setup with Yeoman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87735"/>
          </a:xfrm>
        </p:spPr>
        <p:txBody>
          <a:bodyPr/>
          <a:lstStyle/>
          <a:p>
            <a:r>
              <a:rPr lang="en-US" dirty="0" smtClean="0"/>
              <a:t>NPM install –g </a:t>
            </a:r>
            <a:r>
              <a:rPr lang="en-US" dirty="0" err="1" smtClean="0"/>
              <a:t>yo</a:t>
            </a:r>
            <a:r>
              <a:rPr lang="en-US" dirty="0" smtClean="0"/>
              <a:t>  - installs Yeoman globally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342" y="3124200"/>
            <a:ext cx="5248275" cy="1104900"/>
          </a:xfrm>
          <a:prstGeom prst="rect">
            <a:avLst/>
          </a:prstGeom>
        </p:spPr>
      </p:pic>
      <p:pic>
        <p:nvPicPr>
          <p:cNvPr id="7" name="Picture 2" descr="http://blog.teamtreehouse.com/wp-content/uploads/2014/01/yeoman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150" y="765725"/>
            <a:ext cx="3562350" cy="30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87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Pulling it all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8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for deploying files to SharePoint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702086"/>
          </a:xfrm>
        </p:spPr>
        <p:txBody>
          <a:bodyPr/>
          <a:lstStyle/>
          <a:p>
            <a:r>
              <a:rPr lang="en-US" dirty="0" smtClean="0"/>
              <a:t>Map a network drive, Gulp script to write to that drive/folder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Use OneDrive to sync local with O365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Libraries built for this task:</a:t>
            </a:r>
          </a:p>
          <a:p>
            <a:pPr lvl="1"/>
            <a:r>
              <a:rPr lang="en-US" dirty="0" smtClean="0"/>
              <a:t>Gulp-</a:t>
            </a:r>
            <a:r>
              <a:rPr lang="en-US" dirty="0" err="1" smtClean="0"/>
              <a:t>spsync</a:t>
            </a:r>
            <a:endParaRPr lang="en-US" dirty="0" smtClean="0"/>
          </a:p>
          <a:p>
            <a:pPr lvl="1"/>
            <a:r>
              <a:rPr lang="en-US" dirty="0" smtClean="0"/>
              <a:t>Gulp-</a:t>
            </a:r>
            <a:r>
              <a:rPr lang="en-US" dirty="0" err="1" smtClean="0"/>
              <a:t>spsave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5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Helpful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6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Helpful </a:t>
            </a:r>
            <a:r>
              <a:rPr lang="en-US" dirty="0"/>
              <a:t>R</a:t>
            </a:r>
            <a:r>
              <a:rPr lang="en-US" dirty="0" smtClean="0"/>
              <a:t>esources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890663"/>
          </a:xfrm>
        </p:spPr>
        <p:txBody>
          <a:bodyPr/>
          <a:lstStyle/>
          <a:p>
            <a:r>
              <a:rPr lang="en-US" dirty="0">
                <a:hlinkClick r:id="rId2"/>
              </a:rPr>
              <a:t>http://www.johnpapa.net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Bower Fundamentals Course </a:t>
            </a:r>
            <a:r>
              <a:rPr lang="en-US" dirty="0" smtClean="0"/>
              <a:t>(</a:t>
            </a:r>
            <a:r>
              <a:rPr lang="en-US" dirty="0" err="1" smtClean="0"/>
              <a:t>Pluralsight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4"/>
              </a:rPr>
              <a:t>Chris O’Brien’s Blog</a:t>
            </a:r>
            <a:endParaRPr lang="en-US" dirty="0" smtClean="0"/>
          </a:p>
          <a:p>
            <a:r>
              <a:rPr lang="en-US" dirty="0">
                <a:hlinkClick r:id="rId5"/>
              </a:rPr>
              <a:t>Blog post - Introduction to Bower Package Manager</a:t>
            </a:r>
            <a:endParaRPr lang="en-US" dirty="0"/>
          </a:p>
          <a:p>
            <a:r>
              <a:rPr lang="en-US" dirty="0" err="1" smtClean="0"/>
              <a:t>Pluralsight</a:t>
            </a:r>
            <a:r>
              <a:rPr lang="en-US" dirty="0" smtClean="0"/>
              <a:t> </a:t>
            </a:r>
            <a:r>
              <a:rPr lang="en-US" dirty="0"/>
              <a:t>course on “</a:t>
            </a:r>
            <a:r>
              <a:rPr lang="en-US" dirty="0">
                <a:hlinkClick r:id="rId3"/>
              </a:rPr>
              <a:t>Intro to Bower</a:t>
            </a:r>
            <a:r>
              <a:rPr lang="en-US" dirty="0"/>
              <a:t>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66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Recording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390078"/>
          </a:xfrm>
        </p:spPr>
        <p:txBody>
          <a:bodyPr/>
          <a:lstStyle/>
          <a:p>
            <a:r>
              <a:rPr lang="en-US" dirty="0" smtClean="0"/>
              <a:t>Collab365 Session Recording:</a:t>
            </a:r>
            <a:endParaRPr lang="en-US" dirty="0"/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www.youtube.com/watch?v=5HEiQxmYM80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://wendy-neal.com/wp-content/uploads/2016/05/Collab365-Summit-Speaker-Badg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912" y="457200"/>
            <a:ext cx="2914650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84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196881" y="6478914"/>
            <a:ext cx="2844800" cy="198127"/>
          </a:xfrm>
        </p:spPr>
        <p:txBody>
          <a:bodyPr/>
          <a:lstStyle/>
          <a:p>
            <a:fld id="{4CA37C95-3A7F-4C90-9D28-0B573484ACDD}" type="slidenum">
              <a:rPr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/>
              <a:t>58</a:t>
            </a:fld>
            <a:endParaRPr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9034" y="280162"/>
            <a:ext cx="11580607" cy="563231"/>
          </a:xfrm>
        </p:spPr>
        <p:txBody>
          <a:bodyPr/>
          <a:lstStyle/>
          <a:p>
            <a:r>
              <a:rPr lang="en-US" sz="3200" b="1" spc="-67" dirty="0">
                <a:gradFill>
                  <a:gsLst>
                    <a:gs pos="10460">
                      <a:srgbClr val="292A2F"/>
                    </a:gs>
                    <a:gs pos="24583">
                      <a:srgbClr val="292A2F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rPr>
              <a:t>Let’s Connect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691945" y="1838651"/>
            <a:ext cx="4601472" cy="2742251"/>
            <a:chOff x="4513357" y="1443121"/>
            <a:chExt cx="3451104" cy="2056688"/>
          </a:xfrm>
        </p:grpSpPr>
        <p:sp>
          <p:nvSpPr>
            <p:cNvPr id="6" name="Round Single Corner Rectangle 5"/>
            <p:cNvSpPr/>
            <p:nvPr/>
          </p:nvSpPr>
          <p:spPr>
            <a:xfrm>
              <a:off x="4513357" y="1443121"/>
              <a:ext cx="3451104" cy="2056688"/>
            </a:xfrm>
            <a:prstGeom prst="round1Rect">
              <a:avLst>
                <a:gd name="adj" fmla="val 0"/>
              </a:avLst>
            </a:prstGeom>
            <a:solidFill>
              <a:schemeClr val="accent2"/>
            </a:solidFill>
            <a:ln w="63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06400" tIns="406400" rIns="243840" bIns="48768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ts val="2844"/>
                </a:lnSpc>
                <a:spcBef>
                  <a:spcPct val="0"/>
                </a:spcBef>
                <a:buClr>
                  <a:srgbClr val="00B7E6"/>
                </a:buClr>
                <a:buSzPct val="110000"/>
                <a:tabLst>
                  <a:tab pos="3567111" algn="l"/>
                </a:tabLst>
              </a:pPr>
              <a:r>
                <a:rPr lang="en-US" sz="2133" b="1" dirty="0">
                  <a:gradFill>
                    <a:gsLst>
                      <a:gs pos="1000">
                        <a:srgbClr val="FFFFFF"/>
                      </a:gs>
                      <a:gs pos="99000">
                        <a:srgbClr val="FFFFFF"/>
                      </a:gs>
                    </a:gsLst>
                    <a:lin ang="13200000" scaled="0"/>
                  </a:gradFill>
                  <a:cs typeface="Arial" panose="020B0604020202020204" pitchFamily="34" charset="0"/>
                </a:rPr>
                <a:t>Jared Matfess</a:t>
              </a:r>
            </a:p>
            <a:p>
              <a:pPr>
                <a:lnSpc>
                  <a:spcPct val="90000"/>
                </a:lnSpc>
                <a:spcBef>
                  <a:spcPts val="533"/>
                </a:spcBef>
              </a:pPr>
              <a:r>
                <a:rPr lang="en-US" sz="1423" i="1" spc="89" dirty="0">
                  <a:gradFill>
                    <a:gsLst>
                      <a:gs pos="1000">
                        <a:srgbClr val="FFFFFF"/>
                      </a:gs>
                      <a:gs pos="99000">
                        <a:srgbClr val="FFFFFF"/>
                      </a:gs>
                    </a:gsLst>
                    <a:lin ang="13200000" scaled="0"/>
                  </a:gradFill>
                </a:rPr>
                <a:t>Solution Architect / Hartford</a:t>
              </a:r>
            </a:p>
          </p:txBody>
        </p:sp>
        <p:sp>
          <p:nvSpPr>
            <p:cNvPr id="7" name="Round Single Corner Rectangle 6"/>
            <p:cNvSpPr/>
            <p:nvPr/>
          </p:nvSpPr>
          <p:spPr>
            <a:xfrm>
              <a:off x="4513357" y="2469658"/>
              <a:ext cx="3451104" cy="1016137"/>
            </a:xfrm>
            <a:prstGeom prst="round1Rect">
              <a:avLst>
                <a:gd name="adj" fmla="val 0"/>
              </a:avLst>
            </a:prstGeom>
            <a:noFill/>
            <a:ln w="63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06400" tIns="0" rIns="243840" bIns="24384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Bef>
                  <a:spcPts val="533"/>
                </a:spcBef>
              </a:pPr>
              <a:endParaRPr lang="en-US" sz="1600" spc="89" dirty="0">
                <a:gradFill>
                  <a:gsLst>
                    <a:gs pos="1000">
                      <a:srgbClr val="FFFFFF"/>
                    </a:gs>
                    <a:gs pos="99000">
                      <a:srgbClr val="FFFFFF"/>
                    </a:gs>
                  </a:gsLst>
                  <a:lin ang="13200000" scaled="0"/>
                </a:gradFill>
              </a:endParaRPr>
            </a:p>
            <a:p>
              <a:pPr>
                <a:lnSpc>
                  <a:spcPct val="90000"/>
                </a:lnSpc>
                <a:spcBef>
                  <a:spcPts val="533"/>
                </a:spcBef>
              </a:pPr>
              <a:endParaRPr lang="en-US" sz="1423" spc="89" dirty="0">
                <a:gradFill>
                  <a:gsLst>
                    <a:gs pos="1000">
                      <a:srgbClr val="FFFFFF"/>
                    </a:gs>
                    <a:gs pos="99000">
                      <a:srgbClr val="FFFFFF"/>
                    </a:gs>
                  </a:gsLst>
                  <a:lin ang="13200000" scaled="0"/>
                </a:gradFill>
              </a:endParaRPr>
            </a:p>
            <a:p>
              <a:pPr>
                <a:lnSpc>
                  <a:spcPct val="90000"/>
                </a:lnSpc>
                <a:spcBef>
                  <a:spcPts val="533"/>
                </a:spcBef>
              </a:pPr>
              <a:r>
                <a:rPr lang="en-US" sz="1423" spc="89" dirty="0">
                  <a:gradFill>
                    <a:gsLst>
                      <a:gs pos="1000">
                        <a:srgbClr val="FFFFFF"/>
                      </a:gs>
                      <a:gs pos="99000">
                        <a:srgbClr val="FFFFFF"/>
                      </a:gs>
                    </a:gsLst>
                    <a:lin ang="13200000" scaled="0"/>
                  </a:gradFill>
                </a:rPr>
                <a:t>8604169085</a:t>
              </a:r>
            </a:p>
            <a:p>
              <a:pPr>
                <a:lnSpc>
                  <a:spcPct val="90000"/>
                </a:lnSpc>
                <a:spcBef>
                  <a:spcPts val="533"/>
                </a:spcBef>
              </a:pPr>
              <a:r>
                <a:rPr lang="en-US" sz="1600" spc="89" dirty="0">
                  <a:gradFill>
                    <a:gsLst>
                      <a:gs pos="1000">
                        <a:srgbClr val="FFFFFF"/>
                      </a:gs>
                      <a:gs pos="99000">
                        <a:srgbClr val="FFFFFF"/>
                      </a:gs>
                    </a:gsLst>
                    <a:lin ang="13200000" scaled="0"/>
                  </a:gradFill>
                </a:rPr>
                <a:t>jaredm@slalom.com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7"/>
            <a:stretch/>
          </p:blipFill>
          <p:spPr>
            <a:xfrm>
              <a:off x="7230862" y="2585409"/>
              <a:ext cx="733599" cy="9144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8691" y="3115720"/>
              <a:ext cx="228600" cy="2286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8691" y="2881266"/>
              <a:ext cx="228600" cy="22860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3729775" y="4735757"/>
            <a:ext cx="4509568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buClr>
                <a:srgbClr val="CC0000"/>
              </a:buClr>
              <a:buSzPct val="110000"/>
            </a:pPr>
            <a:r>
              <a:rPr lang="en-US" sz="48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4800" dirty="0" err="1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JaredMatfess</a:t>
            </a:r>
            <a:endParaRPr lang="en-US" sz="4800" dirty="0">
              <a:gradFill>
                <a:gsLst>
                  <a:gs pos="0">
                    <a:schemeClr val="tx1"/>
                  </a:gs>
                  <a:gs pos="98000">
                    <a:schemeClr val="tx1"/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0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Want even more???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41033" y="1400839"/>
            <a:ext cx="6872007" cy="45069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11970" y="3358829"/>
            <a:ext cx="405752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3600" b="1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Radio City Room!</a:t>
            </a:r>
          </a:p>
        </p:txBody>
      </p:sp>
    </p:spTree>
    <p:extLst>
      <p:ext uri="{BB962C8B-B14F-4D97-AF65-F5344CB8AC3E}">
        <p14:creationId xmlns:p14="http://schemas.microsoft.com/office/powerpoint/2010/main" val="382778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651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lom-Intranet-UX-PC-v1 ">
  <a:themeElements>
    <a:clrScheme name="Slalom LYF 2015">
      <a:dk1>
        <a:srgbClr val="373737"/>
      </a:dk1>
      <a:lt1>
        <a:srgbClr val="FFFFFF"/>
      </a:lt1>
      <a:dk2>
        <a:srgbClr val="525252"/>
      </a:dk2>
      <a:lt2>
        <a:srgbClr val="EFE9E5"/>
      </a:lt2>
      <a:accent1>
        <a:srgbClr val="3A5072"/>
      </a:accent1>
      <a:accent2>
        <a:srgbClr val="0072C8"/>
      </a:accent2>
      <a:accent3>
        <a:srgbClr val="F1663A"/>
      </a:accent3>
      <a:accent4>
        <a:srgbClr val="C3B841"/>
      </a:accent4>
      <a:accent5>
        <a:srgbClr val="60ACB2"/>
      </a:accent5>
      <a:accent6>
        <a:srgbClr val="BA4480"/>
      </a:accent6>
      <a:hlink>
        <a:srgbClr val="0072C8"/>
      </a:hlink>
      <a:folHlink>
        <a:srgbClr val="F1663A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8"/>
        </a:solidFill>
        <a:ln>
          <a:noFill/>
        </a:ln>
      </a:spPr>
      <a:bodyPr lIns="0" tIns="0" rIns="0" bIns="137160" rtlCol="0" anchor="ctr" anchorCtr="0"/>
      <a:lstStyle>
        <a:defPPr algn="ctr">
          <a:defRPr sz="2400" dirty="0" smtClean="0">
            <a:gradFill>
              <a:gsLst>
                <a:gs pos="0">
                  <a:schemeClr val="bg1"/>
                </a:gs>
                <a:gs pos="98000">
                  <a:schemeClr val="bg1"/>
                </a:gs>
              </a:gsLst>
              <a:lin ang="5400000" scaled="0"/>
            </a:gradFill>
            <a:ea typeface="Segoe UI Black" panose="020B0A02040204020203" pitchFamily="34" charset="0"/>
            <a:cs typeface="Segoe UI Black" panose="020B0A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1200"/>
          </a:spcBef>
          <a:buClr>
            <a:srgbClr val="CC0000"/>
          </a:buClr>
          <a:buSzPct val="110000"/>
          <a:defRPr sz="1600" dirty="0" smtClean="0">
            <a:gradFill>
              <a:gsLst>
                <a:gs pos="0">
                  <a:schemeClr val="tx1"/>
                </a:gs>
                <a:gs pos="98000">
                  <a:schemeClr val="tx1"/>
                </a:gs>
              </a:gsLst>
              <a:lin ang="5400000" scaled="0"/>
            </a:gra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lalom-Generic Sales-Template 2015" id="{431F89A8-6B6C-4651-97D6-12E34F84533A}" vid="{6AE5FF46-5504-47E9-8783-ACEF368556F1}"/>
    </a:ext>
  </a:extLst>
</a:theme>
</file>

<file path=ppt/theme/theme3.xml><?xml version="1.0" encoding="utf-8"?>
<a:theme xmlns:a="http://schemas.openxmlformats.org/drawingml/2006/main" name="Slalom_Industry_Travel_Template">
  <a:themeElements>
    <a:clrScheme name="Slalom LYF 2015">
      <a:dk1>
        <a:srgbClr val="373737"/>
      </a:dk1>
      <a:lt1>
        <a:srgbClr val="FFFFFF"/>
      </a:lt1>
      <a:dk2>
        <a:srgbClr val="525252"/>
      </a:dk2>
      <a:lt2>
        <a:srgbClr val="EFE9E5"/>
      </a:lt2>
      <a:accent1>
        <a:srgbClr val="3A5072"/>
      </a:accent1>
      <a:accent2>
        <a:srgbClr val="0072C8"/>
      </a:accent2>
      <a:accent3>
        <a:srgbClr val="F1663A"/>
      </a:accent3>
      <a:accent4>
        <a:srgbClr val="C3B841"/>
      </a:accent4>
      <a:accent5>
        <a:srgbClr val="60ACB2"/>
      </a:accent5>
      <a:accent6>
        <a:srgbClr val="BA4480"/>
      </a:accent6>
      <a:hlink>
        <a:srgbClr val="0072C8"/>
      </a:hlink>
      <a:folHlink>
        <a:srgbClr val="F1663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8"/>
        </a:solidFill>
        <a:ln>
          <a:noFill/>
        </a:ln>
      </a:spPr>
      <a:bodyPr lIns="91440" tIns="91440" rIns="91440" bIns="91440" rtlCol="0" anchor="ctr" anchorCtr="0"/>
      <a:lstStyle>
        <a:defPPr algn="ctr">
          <a:defRPr sz="2400" dirty="0" smtClean="0">
            <a:gradFill>
              <a:gsLst>
                <a:gs pos="0">
                  <a:schemeClr val="bg1"/>
                </a:gs>
                <a:gs pos="98000">
                  <a:schemeClr val="bg1"/>
                </a:gs>
              </a:gsLst>
              <a:lin ang="5400000" scaled="0"/>
            </a:gradFill>
            <a:ea typeface="Segoe UI Black" panose="020B0A02040204020203" pitchFamily="34" charset="0"/>
            <a:cs typeface="Segoe UI Black" panose="020B0A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1200"/>
          </a:spcBef>
          <a:buClr>
            <a:srgbClr val="CC0000"/>
          </a:buClr>
          <a:buSzPct val="110000"/>
          <a:defRPr sz="1600" dirty="0" smtClean="0">
            <a:gradFill>
              <a:gsLst>
                <a:gs pos="0">
                  <a:schemeClr val="tx1"/>
                </a:gs>
                <a:gs pos="98000">
                  <a:schemeClr val="tx1"/>
                </a:gs>
              </a:gsLst>
              <a:lin ang="5400000" scaled="0"/>
            </a:gra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lalom Industry Travel" id="{CFEB9E2A-71D0-4269-8B97-5E7366EF81C5}" vid="{A677A9C0-4FC1-4587-AC0F-E3C4C01106FA}"/>
    </a:ext>
  </a:extLst>
</a:theme>
</file>

<file path=ppt/theme/theme4.xml><?xml version="1.0" encoding="utf-8"?>
<a:theme xmlns:a="http://schemas.openxmlformats.org/drawingml/2006/main" name="Slalom_Generic Map_V1.1">
  <a:themeElements>
    <a:clrScheme name="Slalom LYF 2015">
      <a:dk1>
        <a:srgbClr val="373737"/>
      </a:dk1>
      <a:lt1>
        <a:srgbClr val="FFFFFF"/>
      </a:lt1>
      <a:dk2>
        <a:srgbClr val="525252"/>
      </a:dk2>
      <a:lt2>
        <a:srgbClr val="EFE9E5"/>
      </a:lt2>
      <a:accent1>
        <a:srgbClr val="3A5072"/>
      </a:accent1>
      <a:accent2>
        <a:srgbClr val="0072C8"/>
      </a:accent2>
      <a:accent3>
        <a:srgbClr val="F1663A"/>
      </a:accent3>
      <a:accent4>
        <a:srgbClr val="C3B841"/>
      </a:accent4>
      <a:accent5>
        <a:srgbClr val="60ACB2"/>
      </a:accent5>
      <a:accent6>
        <a:srgbClr val="BA4480"/>
      </a:accent6>
      <a:hlink>
        <a:srgbClr val="0072C8"/>
      </a:hlink>
      <a:folHlink>
        <a:srgbClr val="F1663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8"/>
        </a:solidFill>
        <a:ln>
          <a:noFill/>
        </a:ln>
      </a:spPr>
      <a:bodyPr lIns="0" tIns="0" rIns="0" bIns="137160" rtlCol="0" anchor="ctr" anchorCtr="0"/>
      <a:lstStyle>
        <a:defPPr algn="ctr">
          <a:defRPr sz="2400" dirty="0" smtClean="0">
            <a:gradFill>
              <a:gsLst>
                <a:gs pos="0">
                  <a:schemeClr val="bg1"/>
                </a:gs>
                <a:gs pos="98000">
                  <a:schemeClr val="bg1"/>
                </a:gs>
              </a:gsLst>
              <a:lin ang="5400000" scaled="0"/>
            </a:gradFill>
            <a:ea typeface="Segoe UI Black" panose="020B0A02040204020203" pitchFamily="34" charset="0"/>
            <a:cs typeface="Segoe UI Black" panose="020B0A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1200"/>
          </a:spcBef>
          <a:buClr>
            <a:srgbClr val="CC0000"/>
          </a:buClr>
          <a:buSzPct val="110000"/>
          <a:defRPr sz="1600" dirty="0" smtClean="0">
            <a:gradFill>
              <a:gsLst>
                <a:gs pos="0">
                  <a:schemeClr val="tx1"/>
                </a:gs>
                <a:gs pos="98000">
                  <a:schemeClr val="tx1"/>
                </a:gs>
              </a:gsLst>
              <a:lin ang="5400000" scaled="0"/>
            </a:gra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lalom-Current-Future-Maps [Read-Only]" id="{46C2D60E-41EF-4763-B112-9BC6B32269BD}" vid="{F82C971E-B8B8-46EB-BB50-AA105CBC11A2}"/>
    </a:ext>
  </a:extLst>
</a:theme>
</file>

<file path=ppt/theme/theme5.xml><?xml version="1.0" encoding="utf-8"?>
<a:theme xmlns:a="http://schemas.openxmlformats.org/drawingml/2006/main" name="2_Office_Template_16x9_WHITE">
  <a:themeElements>
    <a:clrScheme name="Office_Template_2012_Light">
      <a:dk1>
        <a:srgbClr val="000000"/>
      </a:dk1>
      <a:lt1>
        <a:srgbClr val="FFFFFF"/>
      </a:lt1>
      <a:dk2>
        <a:srgbClr val="EB3C00"/>
      </a:dk2>
      <a:lt2>
        <a:srgbClr val="797A7D"/>
      </a:lt2>
      <a:accent1>
        <a:srgbClr val="EB3C00"/>
      </a:accent1>
      <a:accent2>
        <a:srgbClr val="FF8C00"/>
      </a:accent2>
      <a:accent3>
        <a:srgbClr val="FFB900"/>
      </a:accent3>
      <a:accent4>
        <a:srgbClr val="007233"/>
      </a:accent4>
      <a:accent5>
        <a:srgbClr val="00188F"/>
      </a:accent5>
      <a:accent6>
        <a:srgbClr val="68217A"/>
      </a:accent6>
      <a:hlink>
        <a:srgbClr val="FF8C00"/>
      </a:hlink>
      <a:folHlink>
        <a:srgbClr val="EB3C00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400" spc="-70" dirty="0" smtClean="0">
            <a:gradFill>
              <a:gsLst>
                <a:gs pos="2917">
                  <a:schemeClr val="bg2"/>
                </a:gs>
                <a:gs pos="95000">
                  <a:schemeClr val="bg2"/>
                </a:gs>
              </a:gsLst>
              <a:lin ang="5400000" scaled="0"/>
            </a:gra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4869</TotalTime>
  <Words>1321</Words>
  <Application>Microsoft Macintosh PowerPoint</Application>
  <PresentationFormat>Widescreen</PresentationFormat>
  <Paragraphs>296</Paragraphs>
  <Slides>60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60</vt:i4>
      </vt:variant>
    </vt:vector>
  </HeadingPairs>
  <TitlesOfParts>
    <vt:vector size="79" baseType="lpstr">
      <vt:lpstr>Bookman Old Style</vt:lpstr>
      <vt:lpstr>Calibri</vt:lpstr>
      <vt:lpstr>Calibri Light</vt:lpstr>
      <vt:lpstr>Consolas</vt:lpstr>
      <vt:lpstr>Georgia</vt:lpstr>
      <vt:lpstr>ＭＳ Ｐゴシック</vt:lpstr>
      <vt:lpstr>Rockwell</vt:lpstr>
      <vt:lpstr>Segoe UI</vt:lpstr>
      <vt:lpstr>Segoe UI Black</vt:lpstr>
      <vt:lpstr>Segoe UI Light</vt:lpstr>
      <vt:lpstr>Segoe UI Semilight</vt:lpstr>
      <vt:lpstr>Wingdings</vt:lpstr>
      <vt:lpstr>Arial</vt:lpstr>
      <vt:lpstr>Office Theme</vt:lpstr>
      <vt:lpstr>Slalom-Intranet-UX-PC-v1 </vt:lpstr>
      <vt:lpstr>Slalom_Industry_Travel_Template</vt:lpstr>
      <vt:lpstr>Slalom_Generic Map_V1.1</vt:lpstr>
      <vt:lpstr>2_Office_Template_16x9_WHITE</vt:lpstr>
      <vt:lpstr>Damask</vt:lpstr>
      <vt:lpstr>PowerPoint Presentation</vt:lpstr>
      <vt:lpstr>Thank You EVENT Sponsors</vt:lpstr>
      <vt:lpstr>Conference Materials</vt:lpstr>
      <vt:lpstr>PowerPoint Presentation</vt:lpstr>
      <vt:lpstr>Agenda</vt:lpstr>
      <vt:lpstr>Quick Intro</vt:lpstr>
      <vt:lpstr>PowerPoint Presentation</vt:lpstr>
      <vt:lpstr>Who is this session for?</vt:lpstr>
      <vt:lpstr>Modern SharePoint Development</vt:lpstr>
      <vt:lpstr>What is SharePoint “Development”</vt:lpstr>
      <vt:lpstr>The “State of SharePoint” Development</vt:lpstr>
      <vt:lpstr>Solving for “Build”</vt:lpstr>
      <vt:lpstr>Development Options</vt:lpstr>
      <vt:lpstr>Why should you care? </vt:lpstr>
      <vt:lpstr>The SharePoint Framework</vt:lpstr>
      <vt:lpstr>Demo</vt:lpstr>
      <vt:lpstr>General Comments on Tooling</vt:lpstr>
      <vt:lpstr>Visual Studio Code</vt:lpstr>
      <vt:lpstr>Introduction to Visual Studio Code</vt:lpstr>
      <vt:lpstr>Visual Studio Code</vt:lpstr>
      <vt:lpstr>Helpful Keyboard Shortcuts</vt:lpstr>
      <vt:lpstr>Quick HTML build-out using Emmet</vt:lpstr>
      <vt:lpstr>Projects are defined at “Folder” level</vt:lpstr>
      <vt:lpstr>Different Types of Settings to Override</vt:lpstr>
      <vt:lpstr>Creating unique settings</vt:lpstr>
      <vt:lpstr>Building your dev environment</vt:lpstr>
      <vt:lpstr>PowerPoint Presentation</vt:lpstr>
      <vt:lpstr>Install Node</vt:lpstr>
      <vt:lpstr>NPM (Node Package Manager)</vt:lpstr>
      <vt:lpstr>Global vs Local Installation</vt:lpstr>
      <vt:lpstr>Bower</vt:lpstr>
      <vt:lpstr>Bower</vt:lpstr>
      <vt:lpstr>Run Git from Windows Command Prompt</vt:lpstr>
      <vt:lpstr>Download Moment.JS</vt:lpstr>
      <vt:lpstr>Alternatively you can install specific version</vt:lpstr>
      <vt:lpstr>Find out package version numbers</vt:lpstr>
      <vt:lpstr>Some additional commands</vt:lpstr>
      <vt:lpstr>Manifest file (bower.json)</vt:lpstr>
      <vt:lpstr>Changing default location for packages</vt:lpstr>
      <vt:lpstr>The “annoying” thing about Bower</vt:lpstr>
      <vt:lpstr>Bower-installer</vt:lpstr>
      <vt:lpstr>Gulp / Grunt</vt:lpstr>
      <vt:lpstr>Grunt &amp; Gulp</vt:lpstr>
      <vt:lpstr>Automate Common Web Development Tasks</vt:lpstr>
      <vt:lpstr>Installing Gulp</vt:lpstr>
      <vt:lpstr>Gulp API’s</vt:lpstr>
      <vt:lpstr>Gulp.task</vt:lpstr>
      <vt:lpstr>Gulp Plug-ins</vt:lpstr>
      <vt:lpstr>Configure the Task Runner</vt:lpstr>
      <vt:lpstr>Yeoman</vt:lpstr>
      <vt:lpstr>Yeoman – so what is it?</vt:lpstr>
      <vt:lpstr>Getting setup with Yeoman</vt:lpstr>
      <vt:lpstr>Pulling it all together</vt:lpstr>
      <vt:lpstr>Options for deploying files to SharePoint</vt:lpstr>
      <vt:lpstr>Helpful Resources</vt:lpstr>
      <vt:lpstr>Helpful Resources</vt:lpstr>
      <vt:lpstr>Session Recording</vt:lpstr>
      <vt:lpstr>Let’s Connect</vt:lpstr>
      <vt:lpstr>Want even more???</vt:lpstr>
      <vt:lpstr>PowerPoint Presentation</vt:lpstr>
    </vt:vector>
  </TitlesOfParts>
  <Company>Slalom, LLC</Company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Jared Matfess</dc:creator>
  <cp:lastModifiedBy>Jared Matfess</cp:lastModifiedBy>
  <cp:revision>96</cp:revision>
  <cp:lastPrinted>2016-02-23T23:16:51Z</cp:lastPrinted>
  <dcterms:created xsi:type="dcterms:W3CDTF">2016-02-23T21:52:47Z</dcterms:created>
  <dcterms:modified xsi:type="dcterms:W3CDTF">2016-07-30T18:48:34Z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2547178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D7.0.3</vt:lpwstr>
  </property>
</Properties>
</file>