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sldIdLst>
    <p:sldId id="256" r:id="rId5"/>
    <p:sldId id="257" r:id="rId6"/>
    <p:sldId id="263" r:id="rId7"/>
    <p:sldId id="258" r:id="rId8"/>
    <p:sldId id="261" r:id="rId9"/>
    <p:sldId id="262" r:id="rId10"/>
    <p:sldId id="265" r:id="rId11"/>
    <p:sldId id="264" r:id="rId12"/>
    <p:sldId id="267" r:id="rId13"/>
    <p:sldId id="269" r:id="rId14"/>
    <p:sldId id="270" r:id="rId15"/>
    <p:sldId id="272" r:id="rId16"/>
    <p:sldId id="271" r:id="rId17"/>
    <p:sldId id="273" r:id="rId18"/>
    <p:sldId id="274" r:id="rId19"/>
    <p:sldId id="275" r:id="rId20"/>
    <p:sldId id="310" r:id="rId21"/>
    <p:sldId id="276" r:id="rId22"/>
    <p:sldId id="277" r:id="rId23"/>
    <p:sldId id="309" r:id="rId24"/>
    <p:sldId id="302" r:id="rId25"/>
    <p:sldId id="304" r:id="rId26"/>
    <p:sldId id="305" r:id="rId27"/>
    <p:sldId id="306" r:id="rId28"/>
    <p:sldId id="307" r:id="rId29"/>
    <p:sldId id="308" r:id="rId30"/>
    <p:sldId id="282" r:id="rId31"/>
    <p:sldId id="279" r:id="rId32"/>
    <p:sldId id="297" r:id="rId33"/>
    <p:sldId id="281" r:id="rId34"/>
    <p:sldId id="296" r:id="rId35"/>
    <p:sldId id="299" r:id="rId36"/>
    <p:sldId id="301" r:id="rId37"/>
    <p:sldId id="311" r:id="rId38"/>
    <p:sldId id="319" r:id="rId39"/>
    <p:sldId id="320" r:id="rId40"/>
    <p:sldId id="315" r:id="rId41"/>
    <p:sldId id="318" r:id="rId42"/>
    <p:sldId id="259" r:id="rId4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3620"/>
    <a:srgbClr val="EC3C01"/>
    <a:srgbClr val="535353"/>
    <a:srgbClr val="0096FF"/>
    <a:srgbClr val="252525"/>
    <a:srgbClr val="FFFFFF"/>
    <a:srgbClr val="ECE3E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4712" autoAdjust="0"/>
  </p:normalViewPr>
  <p:slideViewPr>
    <p:cSldViewPr snapToGrid="0" snapToObjects="1">
      <p:cViewPr varScale="1">
        <p:scale>
          <a:sx n="110" d="100"/>
          <a:sy n="110" d="100"/>
        </p:scale>
        <p:origin x="658" y="62"/>
      </p:cViewPr>
      <p:guideLst>
        <p:guide orient="horz" pos="2160"/>
        <p:guide pos="2880"/>
        <p:guide orient="horz" pos="162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69939-5D11-944D-A95D-A2EC3A5CD4CF}" type="datetimeFigureOut">
              <a:rPr lang="en-US" smtClean="0"/>
              <a:t>5/2/2016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46BCAC-FD49-1C44-8DA3-711638C7FC80}" type="slidenum">
              <a:rPr lang="en-US" smtClean="0"/>
              <a:t>‹#›</a:t>
            </a:fld>
            <a:endParaRPr lang="en-US"/>
          </a:p>
        </p:txBody>
      </p:sp>
    </p:spTree>
    <p:extLst>
      <p:ext uri="{BB962C8B-B14F-4D97-AF65-F5344CB8AC3E}">
        <p14:creationId xmlns:p14="http://schemas.microsoft.com/office/powerpoint/2010/main" val="14909357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!&gt;div&gt;</a:t>
            </a:r>
            <a:r>
              <a:rPr lang="en-US" dirty="0" err="1" smtClean="0"/>
              <a:t>ul.nav</a:t>
            </a:r>
            <a:r>
              <a:rPr lang="en-US" dirty="0" smtClean="0"/>
              <a:t>&gt;</a:t>
            </a:r>
            <a:r>
              <a:rPr lang="en-US" dirty="0" err="1" smtClean="0"/>
              <a:t>li.navItem</a:t>
            </a:r>
            <a:r>
              <a:rPr lang="en-US" dirty="0" smtClean="0"/>
              <a:t>*5</a:t>
            </a:r>
            <a:endParaRPr lang="en-US" dirty="0"/>
          </a:p>
        </p:txBody>
      </p:sp>
      <p:sp>
        <p:nvSpPr>
          <p:cNvPr id="4" name="Slide Number Placeholder 3"/>
          <p:cNvSpPr>
            <a:spLocks noGrp="1"/>
          </p:cNvSpPr>
          <p:nvPr>
            <p:ph type="sldNum" sz="quarter" idx="10"/>
          </p:nvPr>
        </p:nvSpPr>
        <p:spPr/>
        <p:txBody>
          <a:bodyPr/>
          <a:lstStyle/>
          <a:p>
            <a:fld id="{C246BCAC-FD49-1C44-8DA3-711638C7FC80}" type="slidenum">
              <a:rPr lang="en-US" smtClean="0"/>
              <a:t>13</a:t>
            </a:fld>
            <a:endParaRPr lang="en-US"/>
          </a:p>
        </p:txBody>
      </p:sp>
    </p:spTree>
    <p:extLst>
      <p:ext uri="{BB962C8B-B14F-4D97-AF65-F5344CB8AC3E}">
        <p14:creationId xmlns:p14="http://schemas.microsoft.com/office/powerpoint/2010/main" val="1278671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JavaScript task runners –</a:t>
            </a:r>
            <a:r>
              <a:rPr lang="en-US" baseline="0" dirty="0" smtClean="0"/>
              <a:t> both are very popular</a:t>
            </a:r>
          </a:p>
          <a:p>
            <a:endParaRPr lang="en-US" baseline="0" dirty="0" smtClean="0"/>
          </a:p>
          <a:p>
            <a:r>
              <a:rPr lang="en-US" baseline="0" dirty="0" smtClean="0"/>
              <a:t>Grunt is more configuration</a:t>
            </a:r>
          </a:p>
          <a:p>
            <a:r>
              <a:rPr lang="en-US" baseline="0" dirty="0" smtClean="0"/>
              <a:t>Gulp is more code-based</a:t>
            </a:r>
            <a:endParaRPr lang="en-US" dirty="0"/>
          </a:p>
        </p:txBody>
      </p:sp>
      <p:sp>
        <p:nvSpPr>
          <p:cNvPr id="4" name="Slide Number Placeholder 3"/>
          <p:cNvSpPr>
            <a:spLocks noGrp="1"/>
          </p:cNvSpPr>
          <p:nvPr>
            <p:ph type="sldNum" sz="quarter" idx="10"/>
          </p:nvPr>
        </p:nvSpPr>
        <p:spPr/>
        <p:txBody>
          <a:bodyPr/>
          <a:lstStyle/>
          <a:p>
            <a:fld id="{C246BCAC-FD49-1C44-8DA3-711638C7FC80}" type="slidenum">
              <a:rPr lang="en-US" smtClean="0"/>
              <a:t>27</a:t>
            </a:fld>
            <a:endParaRPr lang="en-US"/>
          </a:p>
        </p:txBody>
      </p:sp>
    </p:spTree>
    <p:extLst>
      <p:ext uri="{BB962C8B-B14F-4D97-AF65-F5344CB8AC3E}">
        <p14:creationId xmlns:p14="http://schemas.microsoft.com/office/powerpoint/2010/main" val="27289756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57756"/>
            <a:ext cx="9144000" cy="3285744"/>
          </a:xfrm>
          <a:prstGeom prst="rect">
            <a:avLst/>
          </a:prstGeom>
        </p:spPr>
      </p:pic>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81405" y="6558680"/>
            <a:ext cx="857793" cy="258724"/>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005" y="6406280"/>
            <a:ext cx="857793" cy="258724"/>
          </a:xfrm>
          <a:prstGeom prst="rect">
            <a:avLst/>
          </a:prstGeom>
        </p:spPr>
      </p:pic>
      <p:sp>
        <p:nvSpPr>
          <p:cNvPr id="13" name="Content Placeholder 4"/>
          <p:cNvSpPr>
            <a:spLocks noGrp="1"/>
          </p:cNvSpPr>
          <p:nvPr>
            <p:ph sz="quarter" idx="13" hasCustomPrompt="1"/>
          </p:nvPr>
        </p:nvSpPr>
        <p:spPr>
          <a:xfrm>
            <a:off x="364273" y="1131215"/>
            <a:ext cx="8322524" cy="1134596"/>
          </a:xfrm>
          <a:prstGeom prst="rect">
            <a:avLst/>
          </a:prstGeom>
        </p:spPr>
        <p:txBody>
          <a:bodyPr>
            <a:normAutofit/>
          </a:bodyPr>
          <a:lstStyle>
            <a:lvl1pPr marL="0" indent="0" algn="l">
              <a:lnSpc>
                <a:spcPct val="90000"/>
              </a:lnSpc>
              <a:buNone/>
              <a:defRPr sz="4000" baseline="0">
                <a:solidFill>
                  <a:srgbClr val="252525"/>
                </a:solidFill>
                <a:latin typeface="Segoe UI Semilight" panose="020B0402040204020203" pitchFamily="34" charset="0"/>
                <a:cs typeface="Segoe UI Semilight" panose="020B0402040204020203" pitchFamily="34" charset="0"/>
              </a:defRPr>
            </a:lvl1pPr>
            <a:lvl2pPr>
              <a:defRPr sz="6400">
                <a:solidFill>
                  <a:schemeClr val="tx2"/>
                </a:solidFill>
                <a:latin typeface="+mn-lt"/>
              </a:defRPr>
            </a:lvl2pPr>
          </a:lstStyle>
          <a:p>
            <a:pPr lvl="0"/>
            <a:r>
              <a:rPr lang="en-GB" dirty="0" smtClean="0"/>
              <a:t>Session Title</a:t>
            </a:r>
          </a:p>
        </p:txBody>
      </p:sp>
      <p:sp>
        <p:nvSpPr>
          <p:cNvPr id="10" name="Content Placeholder 4"/>
          <p:cNvSpPr>
            <a:spLocks noGrp="1"/>
          </p:cNvSpPr>
          <p:nvPr>
            <p:ph sz="quarter" idx="15" hasCustomPrompt="1"/>
          </p:nvPr>
        </p:nvSpPr>
        <p:spPr>
          <a:xfrm>
            <a:off x="706246" y="3408654"/>
            <a:ext cx="7872760" cy="416183"/>
          </a:xfrm>
          <a:prstGeom prst="rect">
            <a:avLst/>
          </a:prstGeom>
        </p:spPr>
        <p:txBody>
          <a:bodyPr>
            <a:noAutofit/>
          </a:bodyPr>
          <a:lstStyle>
            <a:lvl1pPr marL="0" indent="0" algn="r">
              <a:lnSpc>
                <a:spcPct val="90000"/>
              </a:lnSpc>
              <a:buNone/>
              <a:defRPr sz="2800" baseline="0">
                <a:gradFill>
                  <a:gsLst>
                    <a:gs pos="100000">
                      <a:schemeClr val="bg1"/>
                    </a:gs>
                    <a:gs pos="0">
                      <a:schemeClr val="bg1"/>
                    </a:gs>
                  </a:gsLst>
                  <a:lin ang="5400000" scaled="0"/>
                </a:gradFill>
                <a:latin typeface="Segoe UI Semilight" panose="020B0402040204020203" pitchFamily="34" charset="0"/>
                <a:cs typeface="Segoe UI Semilight" panose="020B0402040204020203" pitchFamily="34" charset="0"/>
              </a:defRPr>
            </a:lvl1pPr>
            <a:lvl2pPr>
              <a:defRPr sz="6400">
                <a:solidFill>
                  <a:schemeClr val="tx2"/>
                </a:solidFill>
                <a:latin typeface="+mn-lt"/>
              </a:defRPr>
            </a:lvl2pPr>
          </a:lstStyle>
          <a:p>
            <a:pPr lvl="0"/>
            <a:r>
              <a:rPr lang="en-US" dirty="0" smtClean="0"/>
              <a:t>Name</a:t>
            </a:r>
          </a:p>
        </p:txBody>
      </p:sp>
      <p:sp>
        <p:nvSpPr>
          <p:cNvPr id="11" name="Content Placeholder 4"/>
          <p:cNvSpPr>
            <a:spLocks noGrp="1"/>
          </p:cNvSpPr>
          <p:nvPr>
            <p:ph sz="quarter" idx="16" hasCustomPrompt="1"/>
          </p:nvPr>
        </p:nvSpPr>
        <p:spPr>
          <a:xfrm>
            <a:off x="706246" y="3828394"/>
            <a:ext cx="7872760" cy="300422"/>
          </a:xfrm>
          <a:prstGeom prst="rect">
            <a:avLst/>
          </a:prstGeom>
        </p:spPr>
        <p:txBody>
          <a:bodyPr>
            <a:noAutofit/>
          </a:bodyPr>
          <a:lstStyle>
            <a:lvl1pPr marL="0" indent="0" algn="r">
              <a:lnSpc>
                <a:spcPct val="90000"/>
              </a:lnSpc>
              <a:buNone/>
              <a:defRPr sz="1600" baseline="0">
                <a:gradFill>
                  <a:gsLst>
                    <a:gs pos="100000">
                      <a:schemeClr val="bg1"/>
                    </a:gs>
                    <a:gs pos="0">
                      <a:schemeClr val="bg1"/>
                    </a:gs>
                  </a:gsLst>
                  <a:lin ang="5400000" scaled="0"/>
                </a:gradFill>
                <a:latin typeface="Segoe UI Semilight" panose="020B0402040204020203" pitchFamily="34" charset="0"/>
                <a:cs typeface="Segoe UI Semilight" panose="020B0402040204020203" pitchFamily="34" charset="0"/>
              </a:defRPr>
            </a:lvl1pPr>
            <a:lvl2pPr>
              <a:defRPr sz="6400">
                <a:solidFill>
                  <a:schemeClr val="tx2"/>
                </a:solidFill>
                <a:latin typeface="+mn-lt"/>
              </a:defRPr>
            </a:lvl2pPr>
          </a:lstStyle>
          <a:p>
            <a:pPr lvl="0"/>
            <a:r>
              <a:rPr lang="en-US" dirty="0" smtClean="0"/>
              <a:t>Company</a:t>
            </a:r>
          </a:p>
        </p:txBody>
      </p:sp>
      <p:sp>
        <p:nvSpPr>
          <p:cNvPr id="12" name="Date Placeholder 3"/>
          <p:cNvSpPr txBox="1">
            <a:spLocks/>
          </p:cNvSpPr>
          <p:nvPr userDrawn="1"/>
        </p:nvSpPr>
        <p:spPr>
          <a:xfrm>
            <a:off x="0" y="4869656"/>
            <a:ext cx="2440711" cy="273844"/>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solidFill>
                  <a:schemeClr val="bg1">
                    <a:lumMod val="85000"/>
                  </a:schemeClr>
                </a:solidFill>
                <a:latin typeface="Segoe UI Semilight" panose="020B0402040204020203" pitchFamily="34" charset="0"/>
                <a:cs typeface="Segoe UI Semilight" panose="020B0402040204020203" pitchFamily="34" charset="0"/>
              </a:rPr>
              <a:t>WWW.COLLAB365.EVENTS</a:t>
            </a:r>
            <a:endParaRPr lang="en-US" dirty="0">
              <a:solidFill>
                <a:schemeClr val="bg1">
                  <a:lumMod val="85000"/>
                </a:schemeClr>
              </a:solidFill>
              <a:latin typeface="Segoe UI Semilight" panose="020B0402040204020203" pitchFamily="34" charset="0"/>
              <a:cs typeface="Segoe UI Semilight" panose="020B0402040204020203" pitchFamily="34" charset="0"/>
            </a:endParaRP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0582" y="54890"/>
            <a:ext cx="1762125" cy="666750"/>
          </a:xfrm>
          <a:prstGeom prst="rect">
            <a:avLst/>
          </a:prstGeom>
        </p:spPr>
      </p:pic>
    </p:spTree>
    <p:extLst>
      <p:ext uri="{BB962C8B-B14F-4D97-AF65-F5344CB8AC3E}">
        <p14:creationId xmlns:p14="http://schemas.microsoft.com/office/powerpoint/2010/main" val="40054995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peaker Profile">
    <p:spTree>
      <p:nvGrpSpPr>
        <p:cNvPr id="1" name=""/>
        <p:cNvGrpSpPr/>
        <p:nvPr/>
      </p:nvGrpSpPr>
      <p:grpSpPr>
        <a:xfrm>
          <a:off x="0" y="0"/>
          <a:ext cx="0" cy="0"/>
          <a:chOff x="0" y="0"/>
          <a:chExt cx="0" cy="0"/>
        </a:xfrm>
      </p:grpSpPr>
      <p:sp>
        <p:nvSpPr>
          <p:cNvPr id="6" name="Rectangle 5"/>
          <p:cNvSpPr/>
          <p:nvPr userDrawn="1"/>
        </p:nvSpPr>
        <p:spPr bwMode="ltGray">
          <a:xfrm>
            <a:off x="7868" y="4822160"/>
            <a:ext cx="9144000" cy="331749"/>
          </a:xfrm>
          <a:prstGeom prst="rect">
            <a:avLst/>
          </a:prstGeom>
          <a:solidFill>
            <a:srgbClr val="2525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457200" y="211874"/>
            <a:ext cx="7079736" cy="851355"/>
          </a:xfrm>
          <a:prstGeom prst="rect">
            <a:avLst/>
          </a:prstGeom>
        </p:spPr>
        <p:txBody>
          <a:bodyPr/>
          <a:lstStyle>
            <a:lvl1pPr algn="l">
              <a:defRPr baseline="0">
                <a:solidFill>
                  <a:schemeClr val="tx1"/>
                </a:solidFill>
                <a:latin typeface="Segoe UI" panose="020B0502040204020203" pitchFamily="34" charset="0"/>
                <a:cs typeface="Segoe UI" panose="020B0502040204020203" pitchFamily="34" charset="0"/>
              </a:defRPr>
            </a:lvl1pPr>
          </a:lstStyle>
          <a:p>
            <a:r>
              <a:rPr lang="en-GB" dirty="0" smtClean="0"/>
              <a:t>Your Name Here</a:t>
            </a:r>
            <a:endParaRPr lang="en-US" dirty="0"/>
          </a:p>
        </p:txBody>
      </p:sp>
      <p:sp>
        <p:nvSpPr>
          <p:cNvPr id="3" name="Content Placeholder 2"/>
          <p:cNvSpPr>
            <a:spLocks noGrp="1"/>
          </p:cNvSpPr>
          <p:nvPr>
            <p:ph idx="1" hasCustomPrompt="1"/>
          </p:nvPr>
        </p:nvSpPr>
        <p:spPr>
          <a:xfrm>
            <a:off x="457199" y="1167596"/>
            <a:ext cx="5924212" cy="511562"/>
          </a:xfrm>
          <a:prstGeom prst="rect">
            <a:avLst/>
          </a:prstGeom>
          <a:noFill/>
        </p:spPr>
        <p:txBody>
          <a:bodyPr/>
          <a:lstStyle>
            <a:lvl1pPr marL="0" indent="0">
              <a:buNone/>
              <a:defRPr sz="3200" baseline="0">
                <a:solidFill>
                  <a:srgbClr val="252525"/>
                </a:solidFill>
                <a:latin typeface="Segoe UI" panose="020B0502040204020203" pitchFamily="34" charset="0"/>
                <a:cs typeface="Segoe UI" panose="020B0502040204020203" pitchFamily="34" charset="0"/>
              </a:defRPr>
            </a:lvl1pPr>
          </a:lstStyle>
          <a:p>
            <a:pPr lvl="0"/>
            <a:r>
              <a:rPr lang="en-GB" dirty="0" smtClean="0"/>
              <a:t>Company Name</a:t>
            </a:r>
          </a:p>
        </p:txBody>
      </p:sp>
      <p:sp>
        <p:nvSpPr>
          <p:cNvPr id="4" name="Rectangle 3"/>
          <p:cNvSpPr/>
          <p:nvPr userDrawn="1"/>
        </p:nvSpPr>
        <p:spPr>
          <a:xfrm>
            <a:off x="6608998" y="1142601"/>
            <a:ext cx="2286000" cy="3524323"/>
          </a:xfrm>
          <a:prstGeom prst="rect">
            <a:avLst/>
          </a:prstGeom>
          <a:solidFill>
            <a:srgbClr val="EC3C01"/>
          </a:solidFill>
          <a:ln>
            <a:solidFill>
              <a:srgbClr val="009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Picture Placeholder 4"/>
          <p:cNvSpPr>
            <a:spLocks noGrp="1"/>
          </p:cNvSpPr>
          <p:nvPr>
            <p:ph type="pic" sz="quarter" idx="10" hasCustomPrompt="1"/>
          </p:nvPr>
        </p:nvSpPr>
        <p:spPr>
          <a:xfrm>
            <a:off x="6608998" y="1142601"/>
            <a:ext cx="2286000" cy="1714500"/>
          </a:xfrm>
          <a:prstGeom prst="rect">
            <a:avLst/>
          </a:prstGeom>
          <a:solidFill>
            <a:srgbClr val="BC3620"/>
          </a:solidFill>
        </p:spPr>
        <p:txBody>
          <a:bodyPr vert="horz" anchor="ctr"/>
          <a:lstStyle>
            <a:lvl1pPr marL="0" indent="0" algn="ctr">
              <a:buNone/>
              <a:defRPr sz="2400" baseline="0">
                <a:solidFill>
                  <a:schemeClr val="bg1"/>
                </a:solidFill>
                <a:latin typeface="Segoe UI Semilight" panose="020B0402040204020203" pitchFamily="34" charset="0"/>
                <a:cs typeface="Segoe UI Semilight" panose="020B0402040204020203" pitchFamily="34" charset="0"/>
              </a:defRPr>
            </a:lvl1pPr>
          </a:lstStyle>
          <a:p>
            <a:r>
              <a:rPr lang="en-GB" dirty="0" smtClean="0"/>
              <a:t>Insert Your Picture here</a:t>
            </a:r>
            <a:endParaRPr lang="en-GB" dirty="0"/>
          </a:p>
        </p:txBody>
      </p:sp>
      <p:sp>
        <p:nvSpPr>
          <p:cNvPr id="12" name="Content Placeholder 2"/>
          <p:cNvSpPr>
            <a:spLocks noGrp="1"/>
          </p:cNvSpPr>
          <p:nvPr>
            <p:ph idx="11" hasCustomPrompt="1"/>
          </p:nvPr>
        </p:nvSpPr>
        <p:spPr>
          <a:xfrm>
            <a:off x="6608998" y="3221418"/>
            <a:ext cx="2286000" cy="1445507"/>
          </a:xfrm>
          <a:prstGeom prst="rect">
            <a:avLst/>
          </a:prstGeom>
          <a:solidFill>
            <a:srgbClr val="BC3620"/>
          </a:solidFill>
        </p:spPr>
        <p:txBody>
          <a:bodyPr/>
          <a:lstStyle>
            <a:lvl1pPr marL="0" indent="0" algn="l">
              <a:buFont typeface="Arial" panose="020B0604020202020204" pitchFamily="34" charset="0"/>
              <a:buNone/>
              <a:defRPr sz="1200" baseline="0">
                <a:solidFill>
                  <a:schemeClr val="bg1"/>
                </a:solidFill>
                <a:latin typeface="Segoe UI Semilight" panose="020B0402040204020203" pitchFamily="34" charset="0"/>
                <a:cs typeface="Segoe UI Semilight" panose="020B0402040204020203" pitchFamily="34" charset="0"/>
              </a:defRPr>
            </a:lvl1pPr>
          </a:lstStyle>
          <a:p>
            <a:pPr lvl="0"/>
            <a:r>
              <a:rPr lang="en-GB" dirty="0" smtClean="0"/>
              <a:t>Email : </a:t>
            </a:r>
          </a:p>
          <a:p>
            <a:pPr lvl="0"/>
            <a:r>
              <a:rPr lang="en-GB" dirty="0" smtClean="0"/>
              <a:t>Twitter:</a:t>
            </a:r>
          </a:p>
          <a:p>
            <a:pPr lvl="0"/>
            <a:r>
              <a:rPr lang="en-GB" dirty="0" smtClean="0"/>
              <a:t>Linked : </a:t>
            </a:r>
          </a:p>
          <a:p>
            <a:pPr lvl="0"/>
            <a:r>
              <a:rPr lang="en-GB" dirty="0" smtClean="0"/>
              <a:t>Facebook :</a:t>
            </a:r>
            <a:endParaRPr lang="en-US" dirty="0"/>
          </a:p>
        </p:txBody>
      </p:sp>
      <p:sp>
        <p:nvSpPr>
          <p:cNvPr id="17" name="Rectangle 16"/>
          <p:cNvSpPr/>
          <p:nvPr userDrawn="1"/>
        </p:nvSpPr>
        <p:spPr bwMode="ltGray">
          <a:xfrm>
            <a:off x="0" y="246"/>
            <a:ext cx="9144000" cy="34289"/>
          </a:xfrm>
          <a:prstGeom prst="rect">
            <a:avLst/>
          </a:prstGeom>
          <a:solidFill>
            <a:srgbClr val="EC3C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Content Placeholder 2"/>
          <p:cNvSpPr>
            <a:spLocks noGrp="1"/>
          </p:cNvSpPr>
          <p:nvPr>
            <p:ph idx="12" hasCustomPrompt="1"/>
          </p:nvPr>
        </p:nvSpPr>
        <p:spPr>
          <a:xfrm>
            <a:off x="457200" y="1783526"/>
            <a:ext cx="5924211" cy="2883398"/>
          </a:xfrm>
          <a:prstGeom prst="rect">
            <a:avLst/>
          </a:prstGeom>
          <a:noFill/>
        </p:spPr>
        <p:txBody>
          <a:bodyPr/>
          <a:lstStyle>
            <a:lvl1pPr marL="0" indent="0">
              <a:buNone/>
              <a:defRPr sz="2400" baseline="0">
                <a:solidFill>
                  <a:srgbClr val="252525"/>
                </a:solidFill>
                <a:latin typeface="Segoe UI Semilight" panose="020B0402040204020203" pitchFamily="34" charset="0"/>
                <a:cs typeface="Segoe UI Semilight" panose="020B0402040204020203" pitchFamily="34" charset="0"/>
              </a:defRPr>
            </a:lvl1pPr>
          </a:lstStyle>
          <a:p>
            <a:pPr lvl="0"/>
            <a:r>
              <a:rPr lang="en-GB" dirty="0" smtClean="0"/>
              <a:t>Please enter a brief BIO about yourself here.</a:t>
            </a:r>
            <a:endParaRPr lang="en-US" dirty="0"/>
          </a:p>
        </p:txBody>
      </p:sp>
      <p:sp>
        <p:nvSpPr>
          <p:cNvPr id="18" name="Content Placeholder 2"/>
          <p:cNvSpPr>
            <a:spLocks noGrp="1"/>
          </p:cNvSpPr>
          <p:nvPr>
            <p:ph idx="13" hasCustomPrompt="1"/>
          </p:nvPr>
        </p:nvSpPr>
        <p:spPr>
          <a:xfrm>
            <a:off x="6608998" y="2888460"/>
            <a:ext cx="2286000" cy="316812"/>
          </a:xfrm>
          <a:prstGeom prst="rect">
            <a:avLst/>
          </a:prstGeom>
          <a:solidFill>
            <a:srgbClr val="BC3620"/>
          </a:solidFill>
        </p:spPr>
        <p:txBody>
          <a:bodyPr anchor="ctr"/>
          <a:lstStyle>
            <a:lvl1pPr marL="0" indent="0" algn="l">
              <a:buFont typeface="Arial" panose="020B0604020202020204" pitchFamily="34" charset="0"/>
              <a:buNone/>
              <a:defRPr sz="1600" b="1" baseline="0">
                <a:solidFill>
                  <a:schemeClr val="bg1"/>
                </a:solidFill>
                <a:latin typeface="Segoe UI Semilight" panose="020B0402040204020203" pitchFamily="34" charset="0"/>
                <a:cs typeface="Segoe UI Semilight" panose="020B0402040204020203" pitchFamily="34" charset="0"/>
              </a:defRPr>
            </a:lvl1pPr>
          </a:lstStyle>
          <a:p>
            <a:pPr lvl="0"/>
            <a:r>
              <a:rPr lang="en-GB" dirty="0" smtClean="0"/>
              <a:t>Contact Details :</a:t>
            </a:r>
            <a:endParaRPr lang="en-US" dirty="0"/>
          </a:p>
        </p:txBody>
      </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9005" y="6406280"/>
            <a:ext cx="857793" cy="258724"/>
          </a:xfrm>
          <a:prstGeom prst="rect">
            <a:avLst/>
          </a:prstGeom>
        </p:spPr>
      </p:pic>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81405" y="6558680"/>
            <a:ext cx="857793" cy="258724"/>
          </a:xfrm>
          <a:prstGeom prst="rect">
            <a:avLst/>
          </a:prstGeom>
        </p:spPr>
      </p:pic>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3805" y="6711080"/>
            <a:ext cx="857793" cy="258724"/>
          </a:xfrm>
          <a:prstGeom prst="rect">
            <a:avLst/>
          </a:prstGeom>
        </p:spPr>
      </p:pic>
      <p:sp>
        <p:nvSpPr>
          <p:cNvPr id="16" name="Date Placeholder 3"/>
          <p:cNvSpPr txBox="1">
            <a:spLocks/>
          </p:cNvSpPr>
          <p:nvPr userDrawn="1"/>
        </p:nvSpPr>
        <p:spPr>
          <a:xfrm>
            <a:off x="364273" y="4840515"/>
            <a:ext cx="2133600" cy="273844"/>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solidFill>
                  <a:schemeClr val="bg1">
                    <a:lumMod val="85000"/>
                  </a:schemeClr>
                </a:solidFill>
                <a:latin typeface="Segoe UI Semilight" panose="020B0402040204020203" pitchFamily="34" charset="0"/>
                <a:cs typeface="Segoe UI Semilight" panose="020B0402040204020203" pitchFamily="34" charset="0"/>
              </a:rPr>
              <a:t>WWW.COLLAB365.EVENTS</a:t>
            </a:r>
            <a:endParaRPr lang="en-US" dirty="0">
              <a:solidFill>
                <a:schemeClr val="bg1">
                  <a:lumMod val="85000"/>
                </a:schemeClr>
              </a:solidFill>
              <a:latin typeface="Segoe UI Semilight" panose="020B0402040204020203" pitchFamily="34" charset="0"/>
              <a:cs typeface="Segoe UI Semilight" panose="020B0402040204020203" pitchFamily="34" charset="0"/>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80244" y="4862670"/>
            <a:ext cx="813107" cy="307661"/>
          </a:xfrm>
          <a:prstGeom prst="rect">
            <a:avLst/>
          </a:prstGeom>
        </p:spPr>
      </p:pic>
    </p:spTree>
    <p:extLst>
      <p:ext uri="{BB962C8B-B14F-4D97-AF65-F5344CB8AC3E}">
        <p14:creationId xmlns:p14="http://schemas.microsoft.com/office/powerpoint/2010/main" val="26954283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Content">
    <p:spTree>
      <p:nvGrpSpPr>
        <p:cNvPr id="1" name=""/>
        <p:cNvGrpSpPr/>
        <p:nvPr/>
      </p:nvGrpSpPr>
      <p:grpSpPr>
        <a:xfrm>
          <a:off x="0" y="0"/>
          <a:ext cx="0" cy="0"/>
          <a:chOff x="0" y="0"/>
          <a:chExt cx="0" cy="0"/>
        </a:xfrm>
      </p:grpSpPr>
      <p:sp>
        <p:nvSpPr>
          <p:cNvPr id="9" name="Rectangle 8"/>
          <p:cNvSpPr/>
          <p:nvPr userDrawn="1"/>
        </p:nvSpPr>
        <p:spPr bwMode="ltGray">
          <a:xfrm>
            <a:off x="0" y="4811751"/>
            <a:ext cx="9144000" cy="331749"/>
          </a:xfrm>
          <a:prstGeom prst="rect">
            <a:avLst/>
          </a:prstGeom>
          <a:solidFill>
            <a:srgbClr val="2525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ectangle 15"/>
          <p:cNvSpPr/>
          <p:nvPr userDrawn="1"/>
        </p:nvSpPr>
        <p:spPr bwMode="ltGray">
          <a:xfrm>
            <a:off x="0" y="246"/>
            <a:ext cx="9144000" cy="34289"/>
          </a:xfrm>
          <a:prstGeom prst="rect">
            <a:avLst/>
          </a:prstGeom>
          <a:solidFill>
            <a:srgbClr val="EC3C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9005" y="6406280"/>
            <a:ext cx="857793" cy="258724"/>
          </a:xfrm>
          <a:prstGeom prst="rect">
            <a:avLst/>
          </a:prstGeom>
        </p:spPr>
      </p:pic>
      <p:sp>
        <p:nvSpPr>
          <p:cNvPr id="10" name="Date Placeholder 3"/>
          <p:cNvSpPr txBox="1">
            <a:spLocks/>
          </p:cNvSpPr>
          <p:nvPr userDrawn="1"/>
        </p:nvSpPr>
        <p:spPr>
          <a:xfrm>
            <a:off x="364273" y="4840515"/>
            <a:ext cx="2133600" cy="273844"/>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solidFill>
                  <a:schemeClr val="bg1">
                    <a:lumMod val="85000"/>
                  </a:schemeClr>
                </a:solidFill>
                <a:latin typeface="Segoe UI Semilight" panose="020B0402040204020203" pitchFamily="34" charset="0"/>
                <a:cs typeface="Segoe UI Semilight" panose="020B0402040204020203" pitchFamily="34" charset="0"/>
              </a:rPr>
              <a:t>WWW.COLLAB365.EVENTS</a:t>
            </a:r>
            <a:endParaRPr lang="en-US" dirty="0">
              <a:solidFill>
                <a:schemeClr val="bg1">
                  <a:lumMod val="85000"/>
                </a:schemeClr>
              </a:solidFill>
              <a:latin typeface="Segoe UI Semilight" panose="020B0402040204020203" pitchFamily="34" charset="0"/>
              <a:cs typeface="Segoe UI Semilight" panose="020B0402040204020203" pitchFamily="34" charset="0"/>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80244" y="4862670"/>
            <a:ext cx="813107" cy="307661"/>
          </a:xfrm>
          <a:prstGeom prst="rect">
            <a:avLst/>
          </a:prstGeom>
        </p:spPr>
      </p:pic>
    </p:spTree>
    <p:extLst>
      <p:ext uri="{BB962C8B-B14F-4D97-AF65-F5344CB8AC3E}">
        <p14:creationId xmlns:p14="http://schemas.microsoft.com/office/powerpoint/2010/main" val="32413560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hanks for watching">
    <p:bg>
      <p:bgPr>
        <a:solidFill>
          <a:srgbClr val="BC362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70877"/>
            <a:ext cx="8229600" cy="858937"/>
          </a:xfrm>
          <a:prstGeom prst="rect">
            <a:avLst/>
          </a:prstGeom>
          <a:solidFill>
            <a:srgbClr val="BC3620"/>
          </a:solidFill>
        </p:spPr>
        <p:txBody>
          <a:bodyPr/>
          <a:lstStyle>
            <a:lvl1pPr algn="ctr">
              <a:defRPr sz="4400" baseline="0">
                <a:solidFill>
                  <a:schemeClr val="bg1"/>
                </a:solidFill>
                <a:latin typeface="Segoe UI" panose="020B0502040204020203" pitchFamily="34" charset="0"/>
                <a:cs typeface="Segoe UI" panose="020B0502040204020203" pitchFamily="34" charset="0"/>
              </a:defRPr>
            </a:lvl1pPr>
          </a:lstStyle>
          <a:p>
            <a:r>
              <a:rPr lang="en-GB" dirty="0" smtClean="0"/>
              <a:t>Thanks for watching!</a:t>
            </a:r>
            <a:endParaRPr lang="en-US" dirty="0"/>
          </a:p>
        </p:txBody>
      </p:sp>
      <p:sp>
        <p:nvSpPr>
          <p:cNvPr id="9" name="Rectangle 8"/>
          <p:cNvSpPr/>
          <p:nvPr userDrawn="1"/>
        </p:nvSpPr>
        <p:spPr bwMode="ltGray">
          <a:xfrm>
            <a:off x="0" y="4811751"/>
            <a:ext cx="9144000" cy="331749"/>
          </a:xfrm>
          <a:prstGeom prst="rect">
            <a:avLst/>
          </a:prstGeom>
          <a:solidFill>
            <a:srgbClr val="2525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Date Placeholder 3"/>
          <p:cNvSpPr txBox="1">
            <a:spLocks/>
          </p:cNvSpPr>
          <p:nvPr userDrawn="1"/>
        </p:nvSpPr>
        <p:spPr>
          <a:xfrm>
            <a:off x="364273" y="4840515"/>
            <a:ext cx="2133600" cy="273844"/>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solidFill>
                  <a:schemeClr val="bg1">
                    <a:lumMod val="85000"/>
                  </a:schemeClr>
                </a:solidFill>
                <a:latin typeface="Segoe UI Semilight" panose="020B0402040204020203" pitchFamily="34" charset="0"/>
                <a:cs typeface="Segoe UI Semilight" panose="020B0402040204020203" pitchFamily="34" charset="0"/>
              </a:rPr>
              <a:t>WWW.COLLAB365.EVENTS</a:t>
            </a:r>
            <a:endParaRPr lang="en-US" dirty="0">
              <a:solidFill>
                <a:schemeClr val="bg1">
                  <a:lumMod val="85000"/>
                </a:schemeClr>
              </a:solidFill>
              <a:latin typeface="Segoe UI Semilight" panose="020B0402040204020203" pitchFamily="34" charset="0"/>
              <a:cs typeface="Segoe UI Semilight" panose="020B0402040204020203" pitchFamily="34" charset="0"/>
            </a:endParaRPr>
          </a:p>
        </p:txBody>
      </p:sp>
      <p:sp>
        <p:nvSpPr>
          <p:cNvPr id="16" name="Rectangle 15"/>
          <p:cNvSpPr/>
          <p:nvPr userDrawn="1"/>
        </p:nvSpPr>
        <p:spPr bwMode="ltGray">
          <a:xfrm>
            <a:off x="0" y="246"/>
            <a:ext cx="9144000" cy="34289"/>
          </a:xfrm>
          <a:prstGeom prst="rect">
            <a:avLst/>
          </a:prstGeom>
          <a:solidFill>
            <a:srgbClr val="EC3C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itle 1"/>
          <p:cNvSpPr txBox="1">
            <a:spLocks/>
          </p:cNvSpPr>
          <p:nvPr userDrawn="1"/>
        </p:nvSpPr>
        <p:spPr>
          <a:xfrm>
            <a:off x="457200" y="2387003"/>
            <a:ext cx="8229600" cy="858937"/>
          </a:xfrm>
          <a:prstGeom prst="rect">
            <a:avLst/>
          </a:prstGeom>
          <a:solidFill>
            <a:srgbClr val="BC3620"/>
          </a:solidFill>
        </p:spPr>
        <p:txBody>
          <a:bodyPr/>
          <a:lstStyle>
            <a:lvl1pPr algn="ctr" defTabSz="457200" rtl="0" eaLnBrk="1" latinLnBrk="0" hangingPunct="1">
              <a:spcBef>
                <a:spcPct val="0"/>
              </a:spcBef>
              <a:buNone/>
              <a:defRPr sz="4400" kern="1200" baseline="0">
                <a:solidFill>
                  <a:schemeClr val="bg1"/>
                </a:solidFill>
                <a:latin typeface="Segoe UI" panose="020B0502040204020203" pitchFamily="34" charset="0"/>
                <a:ea typeface="+mj-ea"/>
                <a:cs typeface="Segoe UI" panose="020B0502040204020203" pitchFamily="34" charset="0"/>
              </a:defRPr>
            </a:lvl1pPr>
          </a:lstStyle>
          <a:p>
            <a:r>
              <a:rPr lang="en-GB" sz="2000" dirty="0" smtClean="0"/>
              <a:t>Stay tuned for more great sessions …</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244" y="4862670"/>
            <a:ext cx="813107" cy="307661"/>
          </a:xfrm>
          <a:prstGeom prst="rect">
            <a:avLst/>
          </a:prstGeom>
        </p:spPr>
      </p:pic>
    </p:spTree>
    <p:extLst>
      <p:ext uri="{BB962C8B-B14F-4D97-AF65-F5344CB8AC3E}">
        <p14:creationId xmlns:p14="http://schemas.microsoft.com/office/powerpoint/2010/main" val="10227371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13B092C-333E-5242-B782-48D22F2D09A3}" type="datetimeFigureOut">
              <a:rPr lang="en-US" smtClean="0"/>
              <a:t>5/2/2016</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z="1800" dirty="0" smtClean="0">
                <a:ea typeface="Times New Roman"/>
              </a:rPr>
              <a:t>SP</a:t>
            </a:r>
            <a:r>
              <a:rPr lang="en-US" sz="1800" b="1" dirty="0" smtClean="0">
                <a:solidFill>
                  <a:srgbClr val="00B0F0"/>
                </a:solidFill>
                <a:ea typeface="Times New Roman"/>
              </a:rPr>
              <a:t>BIZ</a:t>
            </a:r>
            <a:r>
              <a:rPr lang="en-US" sz="1800" dirty="0" smtClean="0">
                <a:ea typeface="Times New Roman"/>
              </a:rPr>
              <a:t> 2015</a:t>
            </a:r>
            <a:endParaRPr lang="en-US" dirty="0"/>
          </a:p>
        </p:txBody>
      </p:sp>
      <p:sp>
        <p:nvSpPr>
          <p:cNvPr id="9" name="Text Box 2"/>
          <p:cNvSpPr txBox="1">
            <a:spLocks noChangeArrowheads="1"/>
          </p:cNvSpPr>
          <p:nvPr userDrawn="1"/>
        </p:nvSpPr>
        <p:spPr bwMode="auto">
          <a:xfrm>
            <a:off x="1690688" y="-53340"/>
            <a:ext cx="5762625" cy="2663672"/>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spcAft>
                <a:spcPts val="0"/>
              </a:spcAft>
            </a:pPr>
            <a:r>
              <a:rPr lang="en-US" sz="2400" b="1" dirty="0">
                <a:effectLst/>
                <a:latin typeface="Times New Roman"/>
                <a:ea typeface="Times New Roman"/>
              </a:rPr>
              <a:t> </a:t>
            </a:r>
            <a:endParaRPr lang="en-GB" sz="1000" dirty="0">
              <a:effectLst/>
              <a:latin typeface="Times New Roman"/>
              <a:ea typeface="Times New Roman"/>
            </a:endParaRPr>
          </a:p>
          <a:p>
            <a:pPr>
              <a:spcAft>
                <a:spcPts val="0"/>
              </a:spcAft>
            </a:pPr>
            <a:r>
              <a:rPr lang="en-US" sz="2400" b="1" dirty="0">
                <a:effectLst/>
                <a:latin typeface="Times New Roman"/>
                <a:ea typeface="Times New Roman"/>
              </a:rPr>
              <a:t> </a:t>
            </a:r>
            <a:endParaRPr lang="en-GB" sz="1000" dirty="0">
              <a:effectLst/>
              <a:latin typeface="Times New Roman"/>
              <a:ea typeface="Times New Roman"/>
            </a:endParaRPr>
          </a:p>
          <a:p>
            <a:pPr>
              <a:spcAft>
                <a:spcPts val="0"/>
              </a:spcAft>
            </a:pPr>
            <a:r>
              <a:rPr lang="en-US" sz="2400" b="1" dirty="0">
                <a:effectLst/>
                <a:latin typeface="Times New Roman"/>
                <a:ea typeface="Times New Roman"/>
              </a:rPr>
              <a:t> </a:t>
            </a:r>
            <a:endParaRPr lang="en-GB" sz="1000" dirty="0">
              <a:effectLst/>
              <a:latin typeface="Times New Roman"/>
              <a:ea typeface="Times New Roman"/>
            </a:endParaRPr>
          </a:p>
          <a:p>
            <a:pPr>
              <a:spcAft>
                <a:spcPts val="0"/>
              </a:spcAft>
            </a:pPr>
            <a:r>
              <a:rPr lang="en-US" sz="2400" b="1" dirty="0">
                <a:effectLst/>
                <a:latin typeface="Calibri"/>
                <a:ea typeface="Times New Roman"/>
              </a:rPr>
              <a:t> </a:t>
            </a:r>
            <a:r>
              <a:rPr lang="en-US" sz="2400" dirty="0">
                <a:effectLst/>
                <a:latin typeface="Calibri"/>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Times New Roman"/>
                <a:ea typeface="Times New Roman"/>
              </a:rPr>
              <a:t> </a:t>
            </a:r>
            <a:endParaRPr lang="en-GB" sz="1000" dirty="0">
              <a:effectLst/>
              <a:latin typeface="Times New Roman"/>
              <a:ea typeface="Times New Roman"/>
            </a:endParaRPr>
          </a:p>
          <a:p>
            <a:pPr algn="ctr">
              <a:spcAft>
                <a:spcPts val="0"/>
              </a:spcAft>
            </a:pPr>
            <a:r>
              <a:rPr lang="en-US" sz="1000" dirty="0">
                <a:effectLst/>
                <a:latin typeface="Calibri"/>
                <a:ea typeface="Times New Roman"/>
              </a:rPr>
              <a:t> </a:t>
            </a:r>
            <a:endParaRPr lang="en-GB" sz="1000" dirty="0">
              <a:effectLst/>
              <a:latin typeface="Times New Roman"/>
              <a:ea typeface="Times New Roman"/>
            </a:endParaRPr>
          </a:p>
          <a:p>
            <a:pPr algn="ctr">
              <a:spcAft>
                <a:spcPts val="0"/>
              </a:spcAft>
            </a:pPr>
            <a:r>
              <a:rPr lang="en-US" sz="1000" dirty="0">
                <a:effectLst/>
                <a:latin typeface="Calibri"/>
                <a:ea typeface="Times New Roman"/>
              </a:rPr>
              <a:t> </a:t>
            </a:r>
            <a:endParaRPr lang="en-GB" sz="1000" dirty="0">
              <a:effectLst/>
              <a:latin typeface="Times New Roman"/>
              <a:ea typeface="Times New Roman"/>
            </a:endParaRPr>
          </a:p>
          <a:p>
            <a:pPr algn="ctr">
              <a:spcAft>
                <a:spcPts val="0"/>
              </a:spcAft>
            </a:pPr>
            <a:r>
              <a:rPr lang="en-US" sz="1000" dirty="0">
                <a:effectLst/>
                <a:latin typeface="Calibri"/>
                <a:ea typeface="Times New Roman"/>
              </a:rPr>
              <a:t> </a:t>
            </a:r>
            <a:endParaRPr lang="en-GB" sz="1000" dirty="0">
              <a:effectLst/>
              <a:latin typeface="Times New Roman"/>
              <a:ea typeface="Times New Roman"/>
            </a:endParaRPr>
          </a:p>
          <a:p>
            <a:pPr algn="ctr">
              <a:spcAft>
                <a:spcPts val="0"/>
              </a:spcAft>
            </a:pPr>
            <a:r>
              <a:rPr lang="en-US" sz="2000" b="1" dirty="0">
                <a:solidFill>
                  <a:srgbClr val="FFFFFF"/>
                </a:solidFill>
                <a:effectLst/>
                <a:latin typeface="Calibri"/>
                <a:ea typeface="Times New Roman"/>
              </a:rPr>
              <a:t> </a:t>
            </a:r>
            <a:endParaRPr lang="en-GB" sz="1000" dirty="0">
              <a:effectLst/>
              <a:latin typeface="Times New Roman"/>
              <a:ea typeface="Times New Roman"/>
            </a:endParaRPr>
          </a:p>
          <a:p>
            <a:pPr algn="ctr">
              <a:spcAft>
                <a:spcPts val="0"/>
              </a:spcAft>
            </a:pPr>
            <a:r>
              <a:rPr lang="en-US" sz="2000" b="1" dirty="0">
                <a:solidFill>
                  <a:srgbClr val="FFFFFF"/>
                </a:solidFill>
                <a:effectLst/>
                <a:latin typeface="Calibri"/>
                <a:ea typeface="Times New Roman"/>
              </a:rPr>
              <a:t>Online Conference</a:t>
            </a:r>
            <a:endParaRPr lang="en-GB" sz="1000" dirty="0">
              <a:effectLst/>
              <a:latin typeface="Times New Roman"/>
              <a:ea typeface="Times New Roman"/>
            </a:endParaRPr>
          </a:p>
          <a:p>
            <a:pPr algn="ctr">
              <a:spcAft>
                <a:spcPts val="0"/>
              </a:spcAft>
            </a:pPr>
            <a:r>
              <a:rPr lang="en-US" sz="2000" b="1" dirty="0">
                <a:solidFill>
                  <a:srgbClr val="FFFFFF"/>
                </a:solidFill>
                <a:effectLst/>
                <a:latin typeface="Calibri"/>
                <a:ea typeface="Times New Roman"/>
              </a:rPr>
              <a:t> </a:t>
            </a:r>
            <a:endParaRPr lang="en-GB" sz="1000" dirty="0">
              <a:effectLst/>
              <a:latin typeface="Times New Roman"/>
              <a:ea typeface="Times New Roman"/>
            </a:endParaRPr>
          </a:p>
          <a:p>
            <a:pPr algn="ctr">
              <a:spcAft>
                <a:spcPts val="0"/>
              </a:spcAft>
            </a:pPr>
            <a:r>
              <a:rPr lang="en-US" sz="2000" b="1" dirty="0">
                <a:solidFill>
                  <a:srgbClr val="FFFFFF"/>
                </a:solidFill>
                <a:effectLst/>
                <a:latin typeface="Calibri"/>
                <a:ea typeface="Times New Roman"/>
              </a:rPr>
              <a:t>June 17</a:t>
            </a:r>
            <a:r>
              <a:rPr lang="en-US" sz="2000" b="1" baseline="30000" dirty="0">
                <a:solidFill>
                  <a:srgbClr val="FFFFFF"/>
                </a:solidFill>
                <a:effectLst/>
                <a:latin typeface="Calibri"/>
                <a:ea typeface="Times New Roman"/>
              </a:rPr>
              <a:t>th</a:t>
            </a:r>
            <a:r>
              <a:rPr lang="en-US" sz="2000" b="1" dirty="0">
                <a:solidFill>
                  <a:srgbClr val="FFFFFF"/>
                </a:solidFill>
                <a:effectLst/>
                <a:latin typeface="Calibri"/>
                <a:ea typeface="Times New Roman"/>
              </a:rPr>
              <a:t> and 18</a:t>
            </a:r>
            <a:r>
              <a:rPr lang="en-US" sz="2000" b="1" baseline="30000" dirty="0">
                <a:solidFill>
                  <a:srgbClr val="FFFFFF"/>
                </a:solidFill>
                <a:effectLst/>
                <a:latin typeface="Calibri"/>
                <a:ea typeface="Times New Roman"/>
              </a:rPr>
              <a:t>th</a:t>
            </a:r>
            <a:r>
              <a:rPr lang="en-US" sz="2000" b="1" dirty="0">
                <a:solidFill>
                  <a:srgbClr val="FFFFFF"/>
                </a:solidFill>
                <a:effectLst/>
                <a:latin typeface="Calibri"/>
                <a:ea typeface="Times New Roman"/>
              </a:rPr>
              <a:t> 2015</a:t>
            </a:r>
            <a:endParaRPr lang="en-GB" sz="1000" dirty="0">
              <a:effectLst/>
              <a:latin typeface="Times New Roman"/>
              <a:ea typeface="Times New Roman"/>
            </a:endParaRPr>
          </a:p>
        </p:txBody>
      </p:sp>
    </p:spTree>
    <p:extLst>
      <p:ext uri="{BB962C8B-B14F-4D97-AF65-F5344CB8AC3E}">
        <p14:creationId xmlns:p14="http://schemas.microsoft.com/office/powerpoint/2010/main" val="1726223084"/>
      </p:ext>
    </p:extLst>
  </p:cSld>
  <p:clrMap bg1="lt1" tx1="dk1" bg2="lt2" tx2="dk2" accent1="accent1" accent2="accent2" accent3="accent3" accent4="accent4" accent5="accent5" accent6="accent6" hlink="hlink" folHlink="folHlink"/>
  <p:sldLayoutIdLst>
    <p:sldLayoutId id="2147483652" r:id="rId1"/>
    <p:sldLayoutId id="2147483650" r:id="rId2"/>
    <p:sldLayoutId id="2147483653" r:id="rId3"/>
    <p:sldLayoutId id="2147483654" r:id="rId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github.com/gulpjs"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app.pluralsight.com/library/courses/bower-fundamentals/table-of-contents" TargetMode="External"/><Relationship Id="rId2" Type="http://schemas.openxmlformats.org/officeDocument/2006/relationships/hyperlink" Target="http://www.johnpapa.net/" TargetMode="External"/><Relationship Id="rId1" Type="http://schemas.openxmlformats.org/officeDocument/2006/relationships/slideLayout" Target="../slideLayouts/slideLayout3.xml"/><Relationship Id="rId5" Type="http://schemas.openxmlformats.org/officeDocument/2006/relationships/hyperlink" Target="http://www.wictorwilen.se/announcing-gulp-spsync-a-gulp-plugin-that-syncs-local-files-with-a-sharepoint-site" TargetMode="External"/><Relationship Id="rId4" Type="http://schemas.openxmlformats.org/officeDocument/2006/relationships/hyperlink" Target="http://www.n8homepaged.at/blog/how-i-develop-in-sharepoint-and-office-365-now/"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hyperlink" Target="https://github.com/jaredmatfess/modernspdev.git"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r>
              <a:rPr lang="en-US" dirty="0"/>
              <a:t>Modern SharePoint Development using Visual Studio Code</a:t>
            </a:r>
            <a:endParaRPr lang="en-GB" dirty="0"/>
          </a:p>
        </p:txBody>
      </p:sp>
      <p:sp>
        <p:nvSpPr>
          <p:cNvPr id="4" name="Content Placeholder 3"/>
          <p:cNvSpPr>
            <a:spLocks noGrp="1"/>
          </p:cNvSpPr>
          <p:nvPr>
            <p:ph sz="quarter" idx="15"/>
          </p:nvPr>
        </p:nvSpPr>
        <p:spPr/>
        <p:txBody>
          <a:bodyPr/>
          <a:lstStyle/>
          <a:p>
            <a:r>
              <a:rPr lang="en-GB" dirty="0" smtClean="0"/>
              <a:t>Jared Matfess</a:t>
            </a:r>
            <a:endParaRPr lang="en-GB" dirty="0"/>
          </a:p>
        </p:txBody>
      </p:sp>
      <p:sp>
        <p:nvSpPr>
          <p:cNvPr id="5" name="Content Placeholder 4"/>
          <p:cNvSpPr>
            <a:spLocks noGrp="1"/>
          </p:cNvSpPr>
          <p:nvPr>
            <p:ph sz="quarter" idx="16"/>
          </p:nvPr>
        </p:nvSpPr>
        <p:spPr/>
        <p:txBody>
          <a:bodyPr/>
          <a:lstStyle/>
          <a:p>
            <a:r>
              <a:rPr lang="en-GB" dirty="0" smtClean="0"/>
              <a:t>Slalom Consulting</a:t>
            </a:r>
            <a:endParaRPr lang="en-GB" dirty="0"/>
          </a:p>
        </p:txBody>
      </p:sp>
    </p:spTree>
    <p:extLst>
      <p:ext uri="{BB962C8B-B14F-4D97-AF65-F5344CB8AC3E}">
        <p14:creationId xmlns:p14="http://schemas.microsoft.com/office/powerpoint/2010/main" val="3857643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Jared Matfess</a:t>
            </a:r>
            <a:endParaRPr lang="en-GB" dirty="0"/>
          </a:p>
        </p:txBody>
      </p:sp>
      <p:sp>
        <p:nvSpPr>
          <p:cNvPr id="3" name="Content Placeholder 2"/>
          <p:cNvSpPr>
            <a:spLocks noGrp="1"/>
          </p:cNvSpPr>
          <p:nvPr>
            <p:ph idx="1"/>
          </p:nvPr>
        </p:nvSpPr>
        <p:spPr/>
        <p:txBody>
          <a:bodyPr/>
          <a:lstStyle/>
          <a:p>
            <a:r>
              <a:rPr lang="en-GB" dirty="0" smtClean="0"/>
              <a:t>Slalom Consulting</a:t>
            </a:r>
            <a:endParaRPr lang="en-GB" dirty="0"/>
          </a:p>
        </p:txBody>
      </p:sp>
      <p:pic>
        <p:nvPicPr>
          <p:cNvPr id="8" name="Picture Placeholder 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4333" b="14333"/>
          <a:stretch>
            <a:fillRect/>
          </a:stretch>
        </p:blipFill>
        <p:spPr>
          <a:xfrm>
            <a:off x="6608763" y="1143000"/>
            <a:ext cx="2286000" cy="2286000"/>
          </a:xfrm>
        </p:spPr>
      </p:pic>
      <p:sp>
        <p:nvSpPr>
          <p:cNvPr id="5" name="Content Placeholder 4"/>
          <p:cNvSpPr>
            <a:spLocks noGrp="1"/>
          </p:cNvSpPr>
          <p:nvPr>
            <p:ph idx="11"/>
          </p:nvPr>
        </p:nvSpPr>
        <p:spPr>
          <a:xfrm>
            <a:off x="6608998" y="3749699"/>
            <a:ext cx="2286000" cy="937216"/>
          </a:xfrm>
        </p:spPr>
        <p:txBody>
          <a:bodyPr/>
          <a:lstStyle/>
          <a:p>
            <a:r>
              <a:rPr lang="en-GB" dirty="0" smtClean="0"/>
              <a:t>Email : JaredM@slalom.com</a:t>
            </a:r>
          </a:p>
          <a:p>
            <a:r>
              <a:rPr lang="en-GB" dirty="0" smtClean="0"/>
              <a:t>Twitter : @</a:t>
            </a:r>
            <a:r>
              <a:rPr lang="en-GB" dirty="0" err="1" smtClean="0"/>
              <a:t>JaredMatfess</a:t>
            </a:r>
            <a:endParaRPr lang="en-GB" dirty="0" smtClean="0"/>
          </a:p>
          <a:p>
            <a:r>
              <a:rPr lang="en-GB" dirty="0" smtClean="0"/>
              <a:t>Facebook : /</a:t>
            </a:r>
            <a:r>
              <a:rPr lang="en-GB" dirty="0" err="1" smtClean="0"/>
              <a:t>jared.matfess</a:t>
            </a:r>
            <a:endParaRPr lang="en-GB" dirty="0" smtClean="0"/>
          </a:p>
          <a:p>
            <a:r>
              <a:rPr lang="en-GB" dirty="0" smtClean="0"/>
              <a:t>LinkedIn : /</a:t>
            </a:r>
            <a:r>
              <a:rPr lang="en-GB" dirty="0" err="1" smtClean="0"/>
              <a:t>jaredmatfess</a:t>
            </a:r>
            <a:endParaRPr lang="en-GB" b="1" dirty="0"/>
          </a:p>
        </p:txBody>
      </p:sp>
      <p:sp>
        <p:nvSpPr>
          <p:cNvPr id="6" name="Content Placeholder 5"/>
          <p:cNvSpPr>
            <a:spLocks noGrp="1"/>
          </p:cNvSpPr>
          <p:nvPr>
            <p:ph idx="12"/>
          </p:nvPr>
        </p:nvSpPr>
        <p:spPr/>
        <p:txBody>
          <a:bodyPr>
            <a:normAutofit fontScale="92500" lnSpcReduction="10000"/>
          </a:bodyPr>
          <a:lstStyle/>
          <a:p>
            <a:r>
              <a:rPr lang="en-US" dirty="0"/>
              <a:t>Jared Matfess is a SharePoint Consultant working for Slalom Consulting. He has previously worked at a large Aerospace &amp; Defense company supporting a 60+ SharePoint environment with a 200,000 user base. He is also the founder and President of the CT SharePoint Users Group (www.ctspug.org) Jared lives in Connecticut with his amazing wife May and their cute little dog named Spoopy.</a:t>
            </a:r>
            <a:endParaRPr lang="en-GB" dirty="0"/>
          </a:p>
        </p:txBody>
      </p:sp>
      <p:sp>
        <p:nvSpPr>
          <p:cNvPr id="7" name="Content Placeholder 6"/>
          <p:cNvSpPr>
            <a:spLocks noGrp="1"/>
          </p:cNvSpPr>
          <p:nvPr>
            <p:ph idx="13"/>
          </p:nvPr>
        </p:nvSpPr>
        <p:spPr>
          <a:xfrm>
            <a:off x="6608998" y="3446036"/>
            <a:ext cx="2286000" cy="316812"/>
          </a:xfrm>
        </p:spPr>
        <p:txBody>
          <a:bodyPr/>
          <a:lstStyle/>
          <a:p>
            <a:endParaRPr lang="en-GB" dirty="0"/>
          </a:p>
        </p:txBody>
      </p:sp>
    </p:spTree>
    <p:extLst>
      <p:ext uri="{BB962C8B-B14F-4D97-AF65-F5344CB8AC3E}">
        <p14:creationId xmlns:p14="http://schemas.microsoft.com/office/powerpoint/2010/main" val="525448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Agenda</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fontScale="92500" lnSpcReduction="20000"/>
          </a:bodyPr>
          <a:lstStyle/>
          <a:p>
            <a:r>
              <a:rPr lang="en-US" dirty="0" smtClean="0"/>
              <a:t>What is </a:t>
            </a:r>
            <a:r>
              <a:rPr lang="en-US" dirty="0"/>
              <a:t>SharePoint </a:t>
            </a:r>
            <a:r>
              <a:rPr lang="en-US" dirty="0" smtClean="0"/>
              <a:t>Development?</a:t>
            </a:r>
            <a:endParaRPr lang="en-US" dirty="0"/>
          </a:p>
          <a:p>
            <a:r>
              <a:rPr lang="en-US" dirty="0"/>
              <a:t>Visual Studio </a:t>
            </a:r>
            <a:r>
              <a:rPr lang="en-US" dirty="0" smtClean="0"/>
              <a:t>Code</a:t>
            </a:r>
          </a:p>
          <a:p>
            <a:r>
              <a:rPr lang="en-US" dirty="0" smtClean="0"/>
              <a:t>Node</a:t>
            </a:r>
            <a:endParaRPr lang="en-US" dirty="0"/>
          </a:p>
          <a:p>
            <a:r>
              <a:rPr lang="en-US" dirty="0"/>
              <a:t>Bower</a:t>
            </a:r>
          </a:p>
          <a:p>
            <a:r>
              <a:rPr lang="en-US" dirty="0" smtClean="0"/>
              <a:t>Gulp / Grunt</a:t>
            </a:r>
            <a:endParaRPr lang="en-US" dirty="0"/>
          </a:p>
          <a:p>
            <a:r>
              <a:rPr lang="en-US" dirty="0"/>
              <a:t>Yeoman</a:t>
            </a:r>
          </a:p>
          <a:p>
            <a:r>
              <a:rPr lang="en-US" dirty="0"/>
              <a:t>Helpful Resources</a:t>
            </a:r>
          </a:p>
        </p:txBody>
      </p:sp>
    </p:spTree>
    <p:extLst>
      <p:ext uri="{BB962C8B-B14F-4D97-AF65-F5344CB8AC3E}">
        <p14:creationId xmlns:p14="http://schemas.microsoft.com/office/powerpoint/2010/main" val="35912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What is SharePoint Development?</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lstStyle/>
          <a:p>
            <a:pPr marL="0" indent="0">
              <a:buNone/>
            </a:pPr>
            <a:r>
              <a:rPr lang="en-GB" b="1" u="sng" dirty="0" smtClean="0"/>
              <a:t>Configuration</a:t>
            </a:r>
          </a:p>
          <a:p>
            <a:pPr lvl="1"/>
            <a:r>
              <a:rPr lang="en-GB" dirty="0" smtClean="0"/>
              <a:t>SharePoint Designer Workflows</a:t>
            </a:r>
          </a:p>
          <a:p>
            <a:pPr lvl="1"/>
            <a:r>
              <a:rPr lang="en-GB" dirty="0" smtClean="0"/>
              <a:t>InfoPath Forms</a:t>
            </a:r>
          </a:p>
          <a:p>
            <a:pPr lvl="1"/>
            <a:r>
              <a:rPr lang="en-GB" dirty="0" smtClean="0"/>
              <a:t>Content Query </a:t>
            </a:r>
            <a:r>
              <a:rPr lang="en-GB" dirty="0" err="1" smtClean="0"/>
              <a:t>Webparts</a:t>
            </a:r>
            <a:endParaRPr lang="en-GB" dirty="0" smtClean="0"/>
          </a:p>
          <a:p>
            <a:pPr lvl="1"/>
            <a:r>
              <a:rPr lang="en-GB" dirty="0" smtClean="0"/>
              <a:t>Content Search </a:t>
            </a:r>
            <a:r>
              <a:rPr lang="en-GB" dirty="0" err="1" smtClean="0"/>
              <a:t>Webparts</a:t>
            </a:r>
            <a:endParaRPr lang="en-GB" dirty="0" smtClean="0"/>
          </a:p>
        </p:txBody>
      </p:sp>
    </p:spTree>
    <p:extLst>
      <p:ext uri="{BB962C8B-B14F-4D97-AF65-F5344CB8AC3E}">
        <p14:creationId xmlns:p14="http://schemas.microsoft.com/office/powerpoint/2010/main" val="457344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What is SharePoint Development?</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lstStyle/>
          <a:p>
            <a:pPr marL="0" indent="0">
              <a:buNone/>
            </a:pPr>
            <a:r>
              <a:rPr lang="en-GB" b="1" u="sng" dirty="0" smtClean="0"/>
              <a:t>Code</a:t>
            </a:r>
          </a:p>
          <a:p>
            <a:pPr lvl="1"/>
            <a:r>
              <a:rPr lang="en-US" dirty="0"/>
              <a:t>Visual </a:t>
            </a:r>
            <a:r>
              <a:rPr lang="en-US" dirty="0" err="1"/>
              <a:t>webparts</a:t>
            </a:r>
            <a:endParaRPr lang="en-US" dirty="0"/>
          </a:p>
          <a:p>
            <a:pPr lvl="1"/>
            <a:r>
              <a:rPr lang="en-US" dirty="0"/>
              <a:t>Server-side code (WSP’s)</a:t>
            </a:r>
          </a:p>
          <a:p>
            <a:pPr lvl="1"/>
            <a:r>
              <a:rPr lang="en-US" dirty="0"/>
              <a:t>Search Display Templates</a:t>
            </a:r>
          </a:p>
          <a:p>
            <a:pPr lvl="1"/>
            <a:r>
              <a:rPr lang="en-US" dirty="0"/>
              <a:t>Anything involving a programming language or scripting language</a:t>
            </a:r>
          </a:p>
        </p:txBody>
      </p:sp>
    </p:spTree>
    <p:extLst>
      <p:ext uri="{BB962C8B-B14F-4D97-AF65-F5344CB8AC3E}">
        <p14:creationId xmlns:p14="http://schemas.microsoft.com/office/powerpoint/2010/main" val="1761378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The Cloud’s Impact on SP Dev</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lstStyle/>
          <a:p>
            <a:pPr>
              <a:buFont typeface="Arial" panose="020B0604020202020204" pitchFamily="34" charset="0"/>
              <a:buChar char="•"/>
            </a:pPr>
            <a:r>
              <a:rPr lang="en-US" dirty="0" smtClean="0"/>
              <a:t>Server-side code is not permitted</a:t>
            </a:r>
          </a:p>
          <a:p>
            <a:pPr>
              <a:buFont typeface="Arial" panose="020B0604020202020204" pitchFamily="34" charset="0"/>
              <a:buChar char="•"/>
            </a:pPr>
            <a:r>
              <a:rPr lang="en-US" dirty="0" smtClean="0"/>
              <a:t>Microsoft continues to invest in “Cloud-first”</a:t>
            </a:r>
          </a:p>
          <a:p>
            <a:pPr>
              <a:buFont typeface="Arial" panose="020B0604020202020204" pitchFamily="34" charset="0"/>
              <a:buChar char="•"/>
            </a:pPr>
            <a:r>
              <a:rPr lang="en-US" dirty="0" smtClean="0"/>
              <a:t>Microsoft Patterns &amp; Practices are available:</a:t>
            </a:r>
          </a:p>
          <a:p>
            <a:pPr lvl="1">
              <a:buFont typeface="Arial" panose="020B0604020202020204" pitchFamily="34" charset="0"/>
              <a:buChar char="•"/>
            </a:pPr>
            <a:r>
              <a:rPr lang="en-US" b="1" dirty="0"/>
              <a:t>https://github.com/OfficeDev/PnP</a:t>
            </a:r>
          </a:p>
          <a:p>
            <a:pPr lvl="1">
              <a:buFont typeface="Arial" panose="020B0604020202020204" pitchFamily="34" charset="0"/>
              <a:buChar char="•"/>
            </a:pPr>
            <a:r>
              <a:rPr lang="en-US" b="1" dirty="0"/>
              <a:t>http://</a:t>
            </a:r>
            <a:r>
              <a:rPr lang="en-US" b="1" dirty="0" smtClean="0"/>
              <a:t>dev.office.com/code-samples</a:t>
            </a:r>
            <a:endParaRPr lang="en-US" dirty="0" smtClean="0"/>
          </a:p>
          <a:p>
            <a:pPr>
              <a:buFont typeface="Arial" panose="020B0604020202020204" pitchFamily="34" charset="0"/>
              <a:buChar char="•"/>
            </a:pPr>
            <a:endParaRPr lang="en-US" dirty="0"/>
          </a:p>
        </p:txBody>
      </p:sp>
    </p:spTree>
    <p:extLst>
      <p:ext uri="{BB962C8B-B14F-4D97-AF65-F5344CB8AC3E}">
        <p14:creationId xmlns:p14="http://schemas.microsoft.com/office/powerpoint/2010/main" val="1240677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Code Deployment Options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lstStyle/>
          <a:p>
            <a:pPr>
              <a:buFont typeface="Arial" panose="020B0604020202020204" pitchFamily="34" charset="0"/>
              <a:buChar char="•"/>
            </a:pPr>
            <a:r>
              <a:rPr lang="en-US" dirty="0" smtClean="0"/>
              <a:t>Content Editor </a:t>
            </a:r>
            <a:r>
              <a:rPr lang="en-US" dirty="0" err="1" smtClean="0"/>
              <a:t>Webpart</a:t>
            </a:r>
            <a:endParaRPr lang="en-US" dirty="0" smtClean="0"/>
          </a:p>
          <a:p>
            <a:pPr>
              <a:buFont typeface="Arial" panose="020B0604020202020204" pitchFamily="34" charset="0"/>
              <a:buChar char="•"/>
            </a:pPr>
            <a:r>
              <a:rPr lang="en-US" dirty="0" smtClean="0"/>
              <a:t>Script Editor </a:t>
            </a:r>
            <a:r>
              <a:rPr lang="en-US" dirty="0" err="1" smtClean="0"/>
              <a:t>Webpart</a:t>
            </a:r>
            <a:r>
              <a:rPr lang="en-US" dirty="0" smtClean="0"/>
              <a:t> (terrible)</a:t>
            </a:r>
          </a:p>
          <a:p>
            <a:pPr>
              <a:buFont typeface="Arial" panose="020B0604020202020204" pitchFamily="34" charset="0"/>
              <a:buChar char="•"/>
            </a:pPr>
            <a:r>
              <a:rPr lang="en-US" dirty="0" smtClean="0"/>
              <a:t>SharePoint Add-in</a:t>
            </a:r>
          </a:p>
          <a:p>
            <a:pPr>
              <a:buFont typeface="Arial" panose="020B0604020202020204" pitchFamily="34" charset="0"/>
              <a:buChar char="•"/>
            </a:pPr>
            <a:r>
              <a:rPr lang="en-US" dirty="0" smtClean="0"/>
              <a:t>Provider Hosted Solution</a:t>
            </a:r>
            <a:endParaRPr lang="en-US" dirty="0"/>
          </a:p>
        </p:txBody>
      </p:sp>
    </p:spTree>
    <p:extLst>
      <p:ext uri="{BB962C8B-B14F-4D97-AF65-F5344CB8AC3E}">
        <p14:creationId xmlns:p14="http://schemas.microsoft.com/office/powerpoint/2010/main" val="1841783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The focus for this presentation</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lstStyle/>
          <a:p>
            <a:pPr>
              <a:buFont typeface="Arial" panose="020B0604020202020204" pitchFamily="34" charset="0"/>
              <a:buChar char="•"/>
            </a:pPr>
            <a:r>
              <a:rPr lang="en-US" dirty="0" smtClean="0"/>
              <a:t>Client-side development using Visual Studio Code</a:t>
            </a:r>
          </a:p>
          <a:p>
            <a:pPr lvl="1">
              <a:buFont typeface="Arial" panose="020B0604020202020204" pitchFamily="34" charset="0"/>
              <a:buChar char="•"/>
            </a:pPr>
            <a:r>
              <a:rPr lang="en-US" dirty="0" smtClean="0"/>
              <a:t>HTML</a:t>
            </a:r>
          </a:p>
          <a:p>
            <a:pPr lvl="1">
              <a:buFont typeface="Arial" panose="020B0604020202020204" pitchFamily="34" charset="0"/>
              <a:buChar char="•"/>
            </a:pPr>
            <a:r>
              <a:rPr lang="en-US" dirty="0" smtClean="0"/>
              <a:t>CSS</a:t>
            </a:r>
          </a:p>
          <a:p>
            <a:pPr lvl="1">
              <a:buFont typeface="Arial" panose="020B0604020202020204" pitchFamily="34" charset="0"/>
              <a:buChar char="•"/>
            </a:pPr>
            <a:r>
              <a:rPr lang="en-US" dirty="0" smtClean="0"/>
              <a:t>JavaScript</a:t>
            </a:r>
          </a:p>
          <a:p>
            <a:pPr lvl="1">
              <a:buFont typeface="Arial" panose="020B0604020202020204" pitchFamily="34" charset="0"/>
              <a:buChar char="•"/>
            </a:pPr>
            <a:r>
              <a:rPr lang="en-US" dirty="0" smtClean="0"/>
              <a:t>3</a:t>
            </a:r>
            <a:r>
              <a:rPr lang="en-US" baseline="30000" dirty="0" smtClean="0"/>
              <a:t>rd</a:t>
            </a:r>
            <a:r>
              <a:rPr lang="en-US" dirty="0" smtClean="0"/>
              <a:t> party libraries</a:t>
            </a:r>
          </a:p>
        </p:txBody>
      </p:sp>
    </p:spTree>
    <p:extLst>
      <p:ext uri="{BB962C8B-B14F-4D97-AF65-F5344CB8AC3E}">
        <p14:creationId xmlns:p14="http://schemas.microsoft.com/office/powerpoint/2010/main" val="3170402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stretch>
            <a:fillRect/>
          </a:stretch>
        </p:blipFill>
        <p:spPr>
          <a:xfrm>
            <a:off x="1729410" y="1219200"/>
            <a:ext cx="5435072" cy="3256972"/>
          </a:xfrm>
          <a:prstGeom prst="rect">
            <a:avLst/>
          </a:prstGeom>
        </p:spPr>
      </p:pic>
      <p:sp>
        <p:nvSpPr>
          <p:cNvPr id="3" name="Title 1"/>
          <p:cNvSpPr txBox="1">
            <a:spLocks/>
          </p:cNvSpPr>
          <p:nvPr/>
        </p:nvSpPr>
        <p:spPr>
          <a:xfrm>
            <a:off x="457200" y="205979"/>
            <a:ext cx="8229600" cy="85725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dirty="0" smtClean="0"/>
              <a:t>Introducing Visual Studio Code</a:t>
            </a:r>
            <a:endParaRPr lang="en-GB" dirty="0"/>
          </a:p>
        </p:txBody>
      </p:sp>
    </p:spTree>
    <p:extLst>
      <p:ext uri="{BB962C8B-B14F-4D97-AF65-F5344CB8AC3E}">
        <p14:creationId xmlns:p14="http://schemas.microsoft.com/office/powerpoint/2010/main" val="18673758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Visual Studio Code</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lstStyle/>
          <a:p>
            <a:r>
              <a:rPr lang="en-US" dirty="0"/>
              <a:t>Runs on Windows, Mac, and Linux</a:t>
            </a:r>
          </a:p>
          <a:p>
            <a:r>
              <a:rPr lang="en-US" dirty="0"/>
              <a:t>Not a full IDE, but rather a code editor which allows for a much smaller footprint</a:t>
            </a:r>
          </a:p>
          <a:p>
            <a:r>
              <a:rPr lang="en-US" dirty="0"/>
              <a:t>Support </a:t>
            </a:r>
            <a:r>
              <a:rPr lang="en-US" dirty="0" err="1"/>
              <a:t>Intellisense</a:t>
            </a:r>
            <a:r>
              <a:rPr lang="en-US" dirty="0"/>
              <a:t> for most popular web </a:t>
            </a:r>
            <a:r>
              <a:rPr lang="en-US" dirty="0" smtClean="0"/>
              <a:t>languages (JavaScript, Typescript, etc.)</a:t>
            </a:r>
            <a:endParaRPr lang="en-US" dirty="0"/>
          </a:p>
          <a:p>
            <a:r>
              <a:rPr lang="en-US" dirty="0" smtClean="0"/>
              <a:t>Fully customizable to meet your needs</a:t>
            </a:r>
          </a:p>
          <a:p>
            <a:endParaRPr lang="en-US" dirty="0"/>
          </a:p>
        </p:txBody>
      </p:sp>
    </p:spTree>
    <p:extLst>
      <p:ext uri="{BB962C8B-B14F-4D97-AF65-F5344CB8AC3E}">
        <p14:creationId xmlns:p14="http://schemas.microsoft.com/office/powerpoint/2010/main" val="161020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Helpful Keyboard Shortcuts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fontScale="92500" lnSpcReduction="20000"/>
          </a:bodyPr>
          <a:lstStyle/>
          <a:p>
            <a:r>
              <a:rPr lang="en-US" dirty="0"/>
              <a:t>Ctrl + B – toggle the explorer panel</a:t>
            </a:r>
          </a:p>
          <a:p>
            <a:r>
              <a:rPr lang="en-US" dirty="0"/>
              <a:t>Ctrl + 2 – for performing code reviews you can whiteboard ideas</a:t>
            </a:r>
          </a:p>
          <a:p>
            <a:r>
              <a:rPr lang="en-US" dirty="0"/>
              <a:t>Ctrl + 4 – zoom in</a:t>
            </a:r>
          </a:p>
          <a:p>
            <a:r>
              <a:rPr lang="en-US" dirty="0"/>
              <a:t>Ctrl + \ - side by side code editor (you can have up to 3 windows)</a:t>
            </a:r>
          </a:p>
          <a:p>
            <a:r>
              <a:rPr lang="en-US" dirty="0"/>
              <a:t>Ctrl + Shift + L – multiple cursors (after highlighting a selection)</a:t>
            </a:r>
          </a:p>
          <a:p>
            <a:endParaRPr lang="en-US" dirty="0"/>
          </a:p>
        </p:txBody>
      </p:sp>
    </p:spTree>
    <p:extLst>
      <p:ext uri="{BB962C8B-B14F-4D97-AF65-F5344CB8AC3E}">
        <p14:creationId xmlns:p14="http://schemas.microsoft.com/office/powerpoint/2010/main" val="4014038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Projects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smtClean="0"/>
              <a:t>Visual Studio Code’s concept of Projects are defined at the folder level</a:t>
            </a:r>
            <a:endParaRPr lang="en-US" dirty="0"/>
          </a:p>
          <a:p>
            <a:endParaRPr lang="en-US" dirty="0"/>
          </a:p>
        </p:txBody>
      </p:sp>
      <p:pic>
        <p:nvPicPr>
          <p:cNvPr id="4" name="Content Placeholder 6"/>
          <p:cNvPicPr>
            <a:picLocks noChangeAspect="1"/>
          </p:cNvPicPr>
          <p:nvPr/>
        </p:nvPicPr>
        <p:blipFill rotWithShape="1">
          <a:blip r:embed="rId2"/>
          <a:srcRect t="866" b="57972"/>
          <a:stretch/>
        </p:blipFill>
        <p:spPr>
          <a:xfrm>
            <a:off x="980911" y="2515986"/>
            <a:ext cx="7182178" cy="1855124"/>
          </a:xfrm>
          <a:prstGeom prst="rect">
            <a:avLst/>
          </a:prstGeom>
        </p:spPr>
      </p:pic>
    </p:spTree>
    <p:extLst>
      <p:ext uri="{BB962C8B-B14F-4D97-AF65-F5344CB8AC3E}">
        <p14:creationId xmlns:p14="http://schemas.microsoft.com/office/powerpoint/2010/main" val="2944962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Quick HTML build-out using Emmet</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lstStyle/>
          <a:p>
            <a:r>
              <a:rPr lang="en-US" dirty="0" smtClean="0"/>
              <a:t>Create new file and save as .HTML</a:t>
            </a:r>
            <a:endParaRPr lang="en-US" dirty="0"/>
          </a:p>
          <a:p>
            <a:r>
              <a:rPr lang="en-US" b="1" dirty="0"/>
              <a:t>!&gt;div&gt;</a:t>
            </a:r>
            <a:r>
              <a:rPr lang="en-US" b="1" dirty="0" err="1"/>
              <a:t>ul</a:t>
            </a:r>
            <a:r>
              <a:rPr lang="en-US" b="1" dirty="0"/>
              <a:t>&gt;li*5 </a:t>
            </a:r>
            <a:r>
              <a:rPr lang="en-US" dirty="0"/>
              <a:t>– hit tab and watch it build out your code</a:t>
            </a:r>
          </a:p>
          <a:p>
            <a:endParaRPr lang="en-US" dirty="0"/>
          </a:p>
        </p:txBody>
      </p:sp>
      <p:grpSp>
        <p:nvGrpSpPr>
          <p:cNvPr id="4" name="Group 3"/>
          <p:cNvGrpSpPr/>
          <p:nvPr/>
        </p:nvGrpSpPr>
        <p:grpSpPr>
          <a:xfrm>
            <a:off x="2933570" y="3046380"/>
            <a:ext cx="3276859" cy="1427907"/>
            <a:chOff x="6657158" y="3830002"/>
            <a:chExt cx="3276859" cy="1427907"/>
          </a:xfrm>
        </p:grpSpPr>
        <p:sp>
          <p:nvSpPr>
            <p:cNvPr id="5" name="Rectangle 4"/>
            <p:cNvSpPr/>
            <p:nvPr/>
          </p:nvSpPr>
          <p:spPr>
            <a:xfrm>
              <a:off x="6657158" y="4796244"/>
              <a:ext cx="3276859" cy="461665"/>
            </a:xfrm>
            <a:prstGeom prst="rect">
              <a:avLst/>
            </a:prstGeom>
          </p:spPr>
          <p:txBody>
            <a:bodyPr wrap="none">
              <a:spAutoFit/>
            </a:bodyPr>
            <a:lstStyle/>
            <a:p>
              <a:r>
                <a:rPr lang="en-US" sz="2400" b="1" dirty="0"/>
                <a:t>http://docs.emmet.io/</a:t>
              </a:r>
            </a:p>
          </p:txBody>
        </p:sp>
        <p:pic>
          <p:nvPicPr>
            <p:cNvPr id="6" name="Picture 5"/>
            <p:cNvPicPr>
              <a:picLocks noChangeAspect="1"/>
            </p:cNvPicPr>
            <p:nvPr/>
          </p:nvPicPr>
          <p:blipFill>
            <a:blip r:embed="rId3"/>
            <a:stretch>
              <a:fillRect/>
            </a:stretch>
          </p:blipFill>
          <p:spPr>
            <a:xfrm>
              <a:off x="6879499" y="3830002"/>
              <a:ext cx="2647950" cy="904875"/>
            </a:xfrm>
            <a:prstGeom prst="rect">
              <a:avLst/>
            </a:prstGeom>
          </p:spPr>
        </p:pic>
      </p:grpSp>
    </p:spTree>
    <p:extLst>
      <p:ext uri="{BB962C8B-B14F-4D97-AF65-F5344CB8AC3E}">
        <p14:creationId xmlns:p14="http://schemas.microsoft.com/office/powerpoint/2010/main" val="1241197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Code settings to override</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fontScale="70000" lnSpcReduction="20000"/>
          </a:bodyPr>
          <a:lstStyle/>
          <a:p>
            <a:r>
              <a:rPr lang="en-US" b="1" dirty="0"/>
              <a:t>Default</a:t>
            </a:r>
            <a:r>
              <a:rPr lang="en-US" dirty="0"/>
              <a:t> – these are the default settings that come with Visual Studio code, they are locked from you being able to change them</a:t>
            </a:r>
          </a:p>
          <a:p>
            <a:endParaRPr lang="en-US" dirty="0"/>
          </a:p>
          <a:p>
            <a:r>
              <a:rPr lang="en-US" b="1" dirty="0"/>
              <a:t>User</a:t>
            </a:r>
            <a:r>
              <a:rPr lang="en-US" dirty="0"/>
              <a:t> – changes here impact all instances of Code on  your machine. Creating a new project will inherit these preferences.</a:t>
            </a:r>
          </a:p>
          <a:p>
            <a:endParaRPr lang="en-US" dirty="0"/>
          </a:p>
          <a:p>
            <a:r>
              <a:rPr lang="en-US" b="1" dirty="0"/>
              <a:t>Workspace</a:t>
            </a:r>
            <a:r>
              <a:rPr lang="en-US" dirty="0"/>
              <a:t> – scoped at the current project that you are working on. When committing to source code repository, these would follow the project and others could use them.</a:t>
            </a:r>
          </a:p>
          <a:p>
            <a:endParaRPr lang="en-US" dirty="0"/>
          </a:p>
        </p:txBody>
      </p:sp>
    </p:spTree>
    <p:extLst>
      <p:ext uri="{BB962C8B-B14F-4D97-AF65-F5344CB8AC3E}">
        <p14:creationId xmlns:p14="http://schemas.microsoft.com/office/powerpoint/2010/main" val="1679621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Code settings to override</a:t>
            </a:r>
            <a:endParaRPr lang="en-GB" dirty="0"/>
          </a:p>
        </p:txBody>
      </p:sp>
      <p:pic>
        <p:nvPicPr>
          <p:cNvPr id="4" name="Content Placeholder 6"/>
          <p:cNvPicPr>
            <a:picLocks noChangeAspect="1"/>
          </p:cNvPicPr>
          <p:nvPr/>
        </p:nvPicPr>
        <p:blipFill>
          <a:blip r:embed="rId2"/>
          <a:stretch>
            <a:fillRect/>
          </a:stretch>
        </p:blipFill>
        <p:spPr>
          <a:xfrm>
            <a:off x="304851" y="1395254"/>
            <a:ext cx="2695908" cy="2989580"/>
          </a:xfrm>
          <a:prstGeom prst="rect">
            <a:avLst/>
          </a:prstGeom>
        </p:spPr>
      </p:pic>
      <p:sp>
        <p:nvSpPr>
          <p:cNvPr id="5" name="Right Arrow 4"/>
          <p:cNvSpPr/>
          <p:nvPr/>
        </p:nvSpPr>
        <p:spPr>
          <a:xfrm>
            <a:off x="3111521" y="2943924"/>
            <a:ext cx="978408" cy="484632"/>
          </a:xfrm>
          <a:prstGeom prst="rightArrow">
            <a:avLst/>
          </a:prstGeom>
          <a:solidFill>
            <a:srgbClr val="0072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nchorCtr="0"/>
          <a:lstStyle/>
          <a:p>
            <a:pPr algn="ctr"/>
            <a:endParaRPr lang="en-US" sz="2400" dirty="0" smtClean="0">
              <a:gradFill>
                <a:gsLst>
                  <a:gs pos="0">
                    <a:schemeClr val="bg1"/>
                  </a:gs>
                  <a:gs pos="98000">
                    <a:schemeClr val="bg1"/>
                  </a:gs>
                </a:gsLst>
                <a:lin ang="5400000" scaled="0"/>
              </a:gradFill>
              <a:ea typeface="Segoe UI Black" panose="020B0A02040204020203" pitchFamily="34" charset="0"/>
              <a:cs typeface="Segoe UI Black" panose="020B0A02040204020203" pitchFamily="34" charset="0"/>
            </a:endParaRPr>
          </a:p>
        </p:txBody>
      </p:sp>
      <p:pic>
        <p:nvPicPr>
          <p:cNvPr id="6" name="Picture 5"/>
          <p:cNvPicPr>
            <a:picLocks noChangeAspect="1"/>
          </p:cNvPicPr>
          <p:nvPr/>
        </p:nvPicPr>
        <p:blipFill rotWithShape="1">
          <a:blip r:embed="rId3"/>
          <a:srcRect t="2646"/>
          <a:stretch/>
        </p:blipFill>
        <p:spPr>
          <a:xfrm>
            <a:off x="4389213" y="2581520"/>
            <a:ext cx="4531268" cy="1508162"/>
          </a:xfrm>
          <a:prstGeom prst="rect">
            <a:avLst/>
          </a:prstGeom>
        </p:spPr>
      </p:pic>
    </p:spTree>
    <p:extLst>
      <p:ext uri="{BB962C8B-B14F-4D97-AF65-F5344CB8AC3E}">
        <p14:creationId xmlns:p14="http://schemas.microsoft.com/office/powerpoint/2010/main" val="4000492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Building Our Your Dev Environment</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smtClean="0"/>
              <a:t>Traditional SharePoint Development using Visual Studio included a “Build” step</a:t>
            </a:r>
          </a:p>
          <a:p>
            <a:r>
              <a:rPr lang="en-US" dirty="0" smtClean="0"/>
              <a:t>This doesn’t exist in Client-side solutions therefore you need to “roll your own”</a:t>
            </a:r>
          </a:p>
        </p:txBody>
      </p:sp>
    </p:spTree>
    <p:extLst>
      <p:ext uri="{BB962C8B-B14F-4D97-AF65-F5344CB8AC3E}">
        <p14:creationId xmlns:p14="http://schemas.microsoft.com/office/powerpoint/2010/main" val="1798565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camo.githubusercontent.com/6e90eb10f7005895c9ba8f8bcba0a3d1103e9ad8/68747470733a2f2f6e6f64656a732e6f72672f696d616765732f6c6f676f732f6e6f64656a732e706e67"/>
          <p:cNvPicPr>
            <a:picLocks noChangeAspect="1" noChangeArrowheads="1"/>
          </p:cNvPicPr>
          <p:nvPr/>
        </p:nvPicPr>
        <p:blipFill rotWithShape="1">
          <a:blip r:embed="rId2">
            <a:extLst>
              <a:ext uri="{28A0092B-C50C-407E-A947-70E740481C1C}">
                <a14:useLocalDpi xmlns:a14="http://schemas.microsoft.com/office/drawing/2010/main" val="0"/>
              </a:ext>
            </a:extLst>
          </a:blip>
          <a:srcRect t="21448" b="19768"/>
          <a:stretch/>
        </p:blipFill>
        <p:spPr bwMode="auto">
          <a:xfrm>
            <a:off x="1558161" y="1251069"/>
            <a:ext cx="6162370" cy="1947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3246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200151"/>
            <a:ext cx="8229600" cy="3394472"/>
          </a:xfrm>
          <a:prstGeom prst="rect">
            <a:avLst/>
          </a:prstGeom>
        </p:spPr>
        <p:txBody>
          <a:bodyPr>
            <a:normAutofit fontScale="70000" lnSpcReduction="20000"/>
          </a:bodyPr>
          <a:lstStyle/>
          <a:p>
            <a:r>
              <a:rPr lang="en-US" dirty="0"/>
              <a:t>Node.js is a JavaScript runtime built on top of Chrome’s V8 JavaScript engine</a:t>
            </a:r>
            <a:br>
              <a:rPr lang="en-US" dirty="0"/>
            </a:br>
            <a:endParaRPr lang="en-US" dirty="0"/>
          </a:p>
          <a:p>
            <a:r>
              <a:rPr lang="en-US" dirty="0"/>
              <a:t>Enables developers to create server-side applications in JavaScript</a:t>
            </a:r>
            <a:br>
              <a:rPr lang="en-US" dirty="0"/>
            </a:br>
            <a:endParaRPr lang="en-US" dirty="0"/>
          </a:p>
          <a:p>
            <a:r>
              <a:rPr lang="en-US" dirty="0"/>
              <a:t>Node’s package system (NPM) – Node package manager will be used to pull in additional libraries as needed</a:t>
            </a:r>
            <a:br>
              <a:rPr lang="en-US" dirty="0"/>
            </a:br>
            <a:endParaRPr lang="en-US" dirty="0"/>
          </a:p>
          <a:p>
            <a:r>
              <a:rPr lang="en-US" dirty="0"/>
              <a:t>Node.js has the ability to spin up web servers on your client machine</a:t>
            </a:r>
          </a:p>
          <a:p>
            <a:endParaRPr lang="en-US" dirty="0"/>
          </a:p>
          <a:p>
            <a:endParaRPr lang="en-US" dirty="0"/>
          </a:p>
        </p:txBody>
      </p:sp>
      <p:pic>
        <p:nvPicPr>
          <p:cNvPr id="4" name="Picture 6" descr="https://camo.githubusercontent.com/6e90eb10f7005895c9ba8f8bcba0a3d1103e9ad8/68747470733a2f2f6e6f64656a732e6f72672f696d616765732f6c6f676f732f6e6f64656a732e706e67"/>
          <p:cNvPicPr>
            <a:picLocks noChangeAspect="1" noChangeArrowheads="1"/>
          </p:cNvPicPr>
          <p:nvPr/>
        </p:nvPicPr>
        <p:blipFill rotWithShape="1">
          <a:blip r:embed="rId2">
            <a:extLst>
              <a:ext uri="{28A0092B-C50C-407E-A947-70E740481C1C}">
                <a14:useLocalDpi xmlns:a14="http://schemas.microsoft.com/office/drawing/2010/main" val="0"/>
              </a:ext>
            </a:extLst>
          </a:blip>
          <a:srcRect t="21448" b="19768"/>
          <a:stretch/>
        </p:blipFill>
        <p:spPr bwMode="auto">
          <a:xfrm>
            <a:off x="3516429" y="277099"/>
            <a:ext cx="2172102" cy="686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3245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131369" y="72708"/>
            <a:ext cx="6998102" cy="4691578"/>
            <a:chOff x="1131369" y="72708"/>
            <a:chExt cx="6998102" cy="4691578"/>
          </a:xfrm>
        </p:grpSpPr>
        <p:pic>
          <p:nvPicPr>
            <p:cNvPr id="2" name="Content Placeholder 6"/>
            <p:cNvPicPr>
              <a:picLocks noChangeAspect="1"/>
            </p:cNvPicPr>
            <p:nvPr/>
          </p:nvPicPr>
          <p:blipFill>
            <a:blip r:embed="rId2"/>
            <a:stretch>
              <a:fillRect/>
            </a:stretch>
          </p:blipFill>
          <p:spPr>
            <a:xfrm>
              <a:off x="1131369" y="72708"/>
              <a:ext cx="6998102" cy="4506912"/>
            </a:xfrm>
            <a:prstGeom prst="rect">
              <a:avLst/>
            </a:prstGeom>
          </p:spPr>
        </p:pic>
        <p:sp>
          <p:nvSpPr>
            <p:cNvPr id="3" name="Rectangle 2"/>
            <p:cNvSpPr/>
            <p:nvPr/>
          </p:nvSpPr>
          <p:spPr>
            <a:xfrm>
              <a:off x="3460869" y="4394954"/>
              <a:ext cx="2531462" cy="369332"/>
            </a:xfrm>
            <a:prstGeom prst="rect">
              <a:avLst/>
            </a:prstGeom>
          </p:spPr>
          <p:txBody>
            <a:bodyPr wrap="none">
              <a:spAutoFit/>
            </a:bodyPr>
            <a:lstStyle/>
            <a:p>
              <a:r>
                <a:rPr lang="en-US" b="1" dirty="0"/>
                <a:t>https://nodejs.org/en/</a:t>
              </a:r>
            </a:p>
          </p:txBody>
        </p:sp>
        <p:sp>
          <p:nvSpPr>
            <p:cNvPr id="4" name="Right Arrow 3"/>
            <p:cNvSpPr/>
            <p:nvPr/>
          </p:nvSpPr>
          <p:spPr>
            <a:xfrm>
              <a:off x="1536483" y="2827761"/>
              <a:ext cx="1115148" cy="1115148"/>
            </a:xfrm>
            <a:prstGeom prst="rightArrow">
              <a:avLst/>
            </a:prstGeom>
            <a:solidFill>
              <a:srgbClr val="0072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nchorCtr="0"/>
            <a:lstStyle/>
            <a:p>
              <a:pPr algn="ctr"/>
              <a:endParaRPr lang="en-US" sz="2400" dirty="0" smtClean="0">
                <a:gradFill>
                  <a:gsLst>
                    <a:gs pos="0">
                      <a:schemeClr val="bg1"/>
                    </a:gs>
                    <a:gs pos="98000">
                      <a:schemeClr val="bg1"/>
                    </a:gs>
                  </a:gsLst>
                  <a:lin ang="5400000" scaled="0"/>
                </a:gradFill>
                <a:ea typeface="Segoe UI Black" panose="020B0A02040204020203" pitchFamily="34" charset="0"/>
                <a:cs typeface="Segoe UI Black" panose="020B0A02040204020203" pitchFamily="34" charset="0"/>
              </a:endParaRPr>
            </a:p>
          </p:txBody>
        </p:sp>
      </p:grpSp>
    </p:spTree>
    <p:extLst>
      <p:ext uri="{BB962C8B-B14F-4D97-AF65-F5344CB8AC3E}">
        <p14:creationId xmlns:p14="http://schemas.microsoft.com/office/powerpoint/2010/main" val="2757852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ssets.digitalocean.com/articles/bower/zlrTjn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5855" y="1261110"/>
            <a:ext cx="5745511" cy="2020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1012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smtClean="0"/>
              <a:t>Package manager for client side libraries</a:t>
            </a:r>
          </a:p>
          <a:p>
            <a:r>
              <a:rPr lang="en-US" dirty="0" smtClean="0"/>
              <a:t>Does the same thing as NPM</a:t>
            </a:r>
          </a:p>
          <a:p>
            <a:r>
              <a:rPr lang="en-US" dirty="0" smtClean="0"/>
              <a:t>Grabs packages from </a:t>
            </a:r>
            <a:r>
              <a:rPr lang="en-US" dirty="0" err="1" smtClean="0"/>
              <a:t>Github</a:t>
            </a:r>
            <a:r>
              <a:rPr lang="en-US" dirty="0" smtClean="0"/>
              <a:t> and loads into your project</a:t>
            </a:r>
          </a:p>
          <a:p>
            <a:r>
              <a:rPr lang="en-US" dirty="0" smtClean="0"/>
              <a:t>Dependent on Node.JS</a:t>
            </a:r>
          </a:p>
        </p:txBody>
      </p:sp>
      <p:pic>
        <p:nvPicPr>
          <p:cNvPr id="4" name="Picture 2" descr="https://assets.digitalocean.com/articles/bower/zlrTjn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6335" y="231157"/>
            <a:ext cx="2524225" cy="887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3895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Installing Bower</a:t>
            </a:r>
            <a:endParaRPr lang="en-GB" dirty="0"/>
          </a:p>
        </p:txBody>
      </p:sp>
      <p:pic>
        <p:nvPicPr>
          <p:cNvPr id="4" name="Picture 3"/>
          <p:cNvPicPr>
            <a:picLocks noChangeAspect="1"/>
          </p:cNvPicPr>
          <p:nvPr/>
        </p:nvPicPr>
        <p:blipFill>
          <a:blip r:embed="rId2"/>
          <a:stretch>
            <a:fillRect/>
          </a:stretch>
        </p:blipFill>
        <p:spPr>
          <a:xfrm>
            <a:off x="751342" y="1415802"/>
            <a:ext cx="7641315" cy="2231638"/>
          </a:xfrm>
          <a:prstGeom prst="rect">
            <a:avLst/>
          </a:prstGeom>
        </p:spPr>
      </p:pic>
    </p:spTree>
    <p:extLst>
      <p:ext uri="{BB962C8B-B14F-4D97-AF65-F5344CB8AC3E}">
        <p14:creationId xmlns:p14="http://schemas.microsoft.com/office/powerpoint/2010/main" val="2580268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2560" y="205979"/>
            <a:ext cx="8646160" cy="857250"/>
          </a:xfrm>
          <a:prstGeom prst="rect">
            <a:avLst/>
          </a:prstGeom>
        </p:spPr>
        <p:txBody>
          <a:bodyPr/>
          <a:lstStyle/>
          <a:p>
            <a:r>
              <a:rPr lang="en-US" dirty="0"/>
              <a:t>Run </a:t>
            </a:r>
            <a:r>
              <a:rPr lang="en-US" dirty="0" err="1"/>
              <a:t>Git</a:t>
            </a:r>
            <a:r>
              <a:rPr lang="en-US" dirty="0"/>
              <a:t> from Windows </a:t>
            </a:r>
            <a:r>
              <a:rPr lang="en-US" dirty="0" err="1" smtClean="0"/>
              <a:t>Cmd</a:t>
            </a:r>
            <a:r>
              <a:rPr lang="en-US" dirty="0" smtClean="0"/>
              <a:t> Prompt</a:t>
            </a:r>
            <a:endParaRPr lang="en-GB" dirty="0"/>
          </a:p>
        </p:txBody>
      </p:sp>
      <p:pic>
        <p:nvPicPr>
          <p:cNvPr id="5" name="Content Placeholder 6"/>
          <p:cNvPicPr>
            <a:picLocks noChangeAspect="1"/>
          </p:cNvPicPr>
          <p:nvPr/>
        </p:nvPicPr>
        <p:blipFill>
          <a:blip r:embed="rId2"/>
          <a:stretch>
            <a:fillRect/>
          </a:stretch>
        </p:blipFill>
        <p:spPr>
          <a:xfrm>
            <a:off x="2460677" y="1188719"/>
            <a:ext cx="4457717" cy="3426381"/>
          </a:xfrm>
          <a:prstGeom prst="rect">
            <a:avLst/>
          </a:prstGeom>
        </p:spPr>
      </p:pic>
    </p:spTree>
    <p:extLst>
      <p:ext uri="{BB962C8B-B14F-4D97-AF65-F5344CB8AC3E}">
        <p14:creationId xmlns:p14="http://schemas.microsoft.com/office/powerpoint/2010/main" val="32692594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Some additional commands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fontScale="70000" lnSpcReduction="20000"/>
          </a:bodyPr>
          <a:lstStyle/>
          <a:p>
            <a:r>
              <a:rPr lang="en-US" b="1" dirty="0"/>
              <a:t>Bower search &lt;insert word here&gt; </a:t>
            </a:r>
            <a:r>
              <a:rPr lang="en-US" dirty="0"/>
              <a:t>- search for package if you aren’t sure quite what the name of it is</a:t>
            </a:r>
            <a:br>
              <a:rPr lang="en-US" dirty="0"/>
            </a:br>
            <a:endParaRPr lang="en-US" dirty="0"/>
          </a:p>
          <a:p>
            <a:r>
              <a:rPr lang="en-US" b="1" dirty="0"/>
              <a:t>Bower update </a:t>
            </a:r>
            <a:r>
              <a:rPr lang="en-US" dirty="0"/>
              <a:t>– this will update all of your packages to the latest available (might not be ideal for all scenarios)</a:t>
            </a:r>
            <a:br>
              <a:rPr lang="en-US" dirty="0"/>
            </a:br>
            <a:endParaRPr lang="en-US" dirty="0"/>
          </a:p>
          <a:p>
            <a:r>
              <a:rPr lang="en-US" b="1" dirty="0"/>
              <a:t>Bower install &lt;insert package here&gt; </a:t>
            </a:r>
            <a:r>
              <a:rPr lang="en-US" dirty="0"/>
              <a:t>– this will install or update a package to either the latest available or the version you specify</a:t>
            </a:r>
            <a:br>
              <a:rPr lang="en-US" dirty="0"/>
            </a:br>
            <a:endParaRPr lang="en-US" dirty="0"/>
          </a:p>
          <a:p>
            <a:r>
              <a:rPr lang="en-US" b="1" dirty="0"/>
              <a:t>Bower uninstall &lt;insert package here&gt; </a:t>
            </a:r>
            <a:r>
              <a:rPr lang="en-US" dirty="0"/>
              <a:t>– this will remove the specified package from your project</a:t>
            </a:r>
          </a:p>
          <a:p>
            <a:endParaRPr lang="en-US" dirty="0"/>
          </a:p>
          <a:p>
            <a:endParaRPr lang="en-US" dirty="0"/>
          </a:p>
        </p:txBody>
      </p:sp>
    </p:spTree>
    <p:extLst>
      <p:ext uri="{BB962C8B-B14F-4D97-AF65-F5344CB8AC3E}">
        <p14:creationId xmlns:p14="http://schemas.microsoft.com/office/powerpoint/2010/main" val="28640462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Manifest file (</a:t>
            </a:r>
            <a:r>
              <a:rPr lang="en-GB" dirty="0" err="1" smtClean="0"/>
              <a:t>bower.json</a:t>
            </a:r>
            <a:r>
              <a:rPr lang="en-GB" dirty="0" smtClean="0"/>
              <a:t>)</a:t>
            </a:r>
            <a:endParaRPr lang="en-GB" dirty="0"/>
          </a:p>
        </p:txBody>
      </p:sp>
      <p:pic>
        <p:nvPicPr>
          <p:cNvPr id="4" name="Content Placeholder 6"/>
          <p:cNvPicPr>
            <a:picLocks noChangeAspect="1"/>
          </p:cNvPicPr>
          <p:nvPr/>
        </p:nvPicPr>
        <p:blipFill>
          <a:blip r:embed="rId2"/>
          <a:stretch>
            <a:fillRect/>
          </a:stretch>
        </p:blipFill>
        <p:spPr>
          <a:xfrm>
            <a:off x="1938284" y="1169988"/>
            <a:ext cx="5267432" cy="3444300"/>
          </a:xfrm>
          <a:prstGeom prst="rect">
            <a:avLst/>
          </a:prstGeom>
        </p:spPr>
      </p:pic>
    </p:spTree>
    <p:extLst>
      <p:ext uri="{BB962C8B-B14F-4D97-AF65-F5344CB8AC3E}">
        <p14:creationId xmlns:p14="http://schemas.microsoft.com/office/powerpoint/2010/main" val="11518128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Changing package location</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smtClean="0"/>
              <a:t>Create a file called .</a:t>
            </a:r>
            <a:r>
              <a:rPr lang="en-US" dirty="0" err="1" smtClean="0"/>
              <a:t>bowerrc</a:t>
            </a:r>
            <a:endParaRPr lang="en-US" dirty="0" smtClean="0"/>
          </a:p>
          <a:p>
            <a:r>
              <a:rPr lang="en-US" dirty="0" smtClean="0"/>
              <a:t>JSON notation, set a directory key to folder:</a:t>
            </a:r>
            <a:endParaRPr lang="en-US" dirty="0"/>
          </a:p>
        </p:txBody>
      </p:sp>
      <p:pic>
        <p:nvPicPr>
          <p:cNvPr id="4" name="Picture 3"/>
          <p:cNvPicPr>
            <a:picLocks noChangeAspect="1"/>
          </p:cNvPicPr>
          <p:nvPr/>
        </p:nvPicPr>
        <p:blipFill>
          <a:blip r:embed="rId2"/>
          <a:stretch>
            <a:fillRect/>
          </a:stretch>
        </p:blipFill>
        <p:spPr>
          <a:xfrm>
            <a:off x="2762885" y="2658427"/>
            <a:ext cx="3333750" cy="1838325"/>
          </a:xfrm>
          <a:prstGeom prst="rect">
            <a:avLst/>
          </a:prstGeom>
        </p:spPr>
      </p:pic>
    </p:spTree>
    <p:extLst>
      <p:ext uri="{BB962C8B-B14F-4D97-AF65-F5344CB8AC3E}">
        <p14:creationId xmlns:p14="http://schemas.microsoft.com/office/powerpoint/2010/main" val="16087630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Grunt &amp; Gulp</a:t>
            </a:r>
            <a:endParaRPr lang="en-GB" dirty="0"/>
          </a:p>
        </p:txBody>
      </p:sp>
      <p:pic>
        <p:nvPicPr>
          <p:cNvPr id="4" name="Picture 3"/>
          <p:cNvPicPr>
            <a:picLocks noChangeAspect="1"/>
          </p:cNvPicPr>
          <p:nvPr/>
        </p:nvPicPr>
        <p:blipFill rotWithShape="1">
          <a:blip r:embed="rId3"/>
          <a:srcRect l="2289" t="2441" r="14141" b="6376"/>
          <a:stretch/>
        </p:blipFill>
        <p:spPr>
          <a:xfrm>
            <a:off x="1336040" y="1170111"/>
            <a:ext cx="6619240" cy="3401889"/>
          </a:xfrm>
          <a:prstGeom prst="rect">
            <a:avLst/>
          </a:prstGeom>
        </p:spPr>
      </p:pic>
    </p:spTree>
    <p:extLst>
      <p:ext uri="{BB962C8B-B14F-4D97-AF65-F5344CB8AC3E}">
        <p14:creationId xmlns:p14="http://schemas.microsoft.com/office/powerpoint/2010/main" val="30854802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Automate Common Dev Tasks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lnSpcReduction="10000"/>
          </a:bodyPr>
          <a:lstStyle/>
          <a:p>
            <a:r>
              <a:rPr lang="en-US" dirty="0"/>
              <a:t>Minifying code</a:t>
            </a:r>
          </a:p>
          <a:p>
            <a:r>
              <a:rPr lang="en-US" dirty="0"/>
              <a:t>Concatenating files</a:t>
            </a:r>
          </a:p>
          <a:p>
            <a:r>
              <a:rPr lang="en-US" dirty="0"/>
              <a:t>Injecting files into HTML</a:t>
            </a:r>
          </a:p>
          <a:p>
            <a:r>
              <a:rPr lang="en-US" dirty="0"/>
              <a:t>Testing</a:t>
            </a:r>
          </a:p>
          <a:p>
            <a:r>
              <a:rPr lang="en-US" dirty="0"/>
              <a:t>Less/SASS to CSS compilation</a:t>
            </a:r>
          </a:p>
          <a:p>
            <a:r>
              <a:rPr lang="en-US" dirty="0"/>
              <a:t>Code Analysis</a:t>
            </a:r>
          </a:p>
          <a:p>
            <a:endParaRPr lang="en-US" dirty="0"/>
          </a:p>
        </p:txBody>
      </p:sp>
    </p:spTree>
    <p:extLst>
      <p:ext uri="{BB962C8B-B14F-4D97-AF65-F5344CB8AC3E}">
        <p14:creationId xmlns:p14="http://schemas.microsoft.com/office/powerpoint/2010/main" val="3532617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Gulp</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smtClean="0"/>
              <a:t>Code-based JavaScript task runner</a:t>
            </a:r>
          </a:p>
          <a:p>
            <a:r>
              <a:rPr lang="en-US" dirty="0" smtClean="0"/>
              <a:t>Stream-based – files are read/written</a:t>
            </a:r>
            <a:endParaRPr lang="en-US" dirty="0"/>
          </a:p>
          <a:p>
            <a:r>
              <a:rPr lang="en-US" dirty="0">
                <a:hlinkClick r:id="rId2"/>
              </a:rPr>
              <a:t>https://</a:t>
            </a:r>
            <a:r>
              <a:rPr lang="en-US" dirty="0" smtClean="0">
                <a:hlinkClick r:id="rId2"/>
              </a:rPr>
              <a:t>github.com/gulpjs</a:t>
            </a:r>
            <a:endParaRPr lang="en-US" dirty="0" smtClean="0"/>
          </a:p>
          <a:p>
            <a:endParaRPr lang="en-US" dirty="0" smtClean="0"/>
          </a:p>
        </p:txBody>
      </p:sp>
      <p:pic>
        <p:nvPicPr>
          <p:cNvPr id="4" name="Picture 2" descr="https://pbs.twimg.com/profile_images/417078109075034112/iruTC031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634604"/>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3366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Installing Gulp</a:t>
            </a:r>
            <a:endParaRPr lang="en-GB" dirty="0"/>
          </a:p>
        </p:txBody>
      </p:sp>
      <p:pic>
        <p:nvPicPr>
          <p:cNvPr id="4" name="Content Placeholder 6"/>
          <p:cNvPicPr>
            <a:picLocks noChangeAspect="1"/>
          </p:cNvPicPr>
          <p:nvPr/>
        </p:nvPicPr>
        <p:blipFill rotWithShape="1">
          <a:blip r:embed="rId2"/>
          <a:srcRect b="4434"/>
          <a:stretch/>
        </p:blipFill>
        <p:spPr>
          <a:xfrm>
            <a:off x="943258" y="914400"/>
            <a:ext cx="6161835" cy="3769360"/>
          </a:xfrm>
          <a:prstGeom prst="rect">
            <a:avLst/>
          </a:prstGeom>
        </p:spPr>
      </p:pic>
      <p:pic>
        <p:nvPicPr>
          <p:cNvPr id="5" name="Picture 2" descr="https://pbs.twimg.com/profile_images/417078109075034112/iruTC031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9161" y="914400"/>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5956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Gulp API’s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fontScale="85000" lnSpcReduction="20000"/>
          </a:bodyPr>
          <a:lstStyle/>
          <a:p>
            <a:r>
              <a:rPr lang="en-US" b="1" dirty="0" err="1"/>
              <a:t>Gulp.task</a:t>
            </a:r>
            <a:r>
              <a:rPr lang="en-US" dirty="0"/>
              <a:t> (name [,dependency], function) – define a </a:t>
            </a:r>
            <a:r>
              <a:rPr lang="en-US" dirty="0" smtClean="0"/>
              <a:t>task</a:t>
            </a:r>
            <a:br>
              <a:rPr lang="en-US" dirty="0" smtClean="0"/>
            </a:br>
            <a:endParaRPr lang="en-US" dirty="0"/>
          </a:p>
          <a:p>
            <a:r>
              <a:rPr lang="en-US" b="1" dirty="0" err="1"/>
              <a:t>Gulp.src</a:t>
            </a:r>
            <a:r>
              <a:rPr lang="en-US" dirty="0"/>
              <a:t> (glob [, options]) - read files into </a:t>
            </a:r>
            <a:r>
              <a:rPr lang="en-US" dirty="0" smtClean="0"/>
              <a:t>stream</a:t>
            </a:r>
            <a:br>
              <a:rPr lang="en-US" dirty="0" smtClean="0"/>
            </a:br>
            <a:endParaRPr lang="en-US" dirty="0"/>
          </a:p>
          <a:p>
            <a:r>
              <a:rPr lang="en-US" b="1" dirty="0" err="1"/>
              <a:t>Gulp.dest</a:t>
            </a:r>
            <a:r>
              <a:rPr lang="en-US" dirty="0"/>
              <a:t> (folder [,option]) – write </a:t>
            </a:r>
            <a:r>
              <a:rPr lang="en-US" dirty="0" smtClean="0"/>
              <a:t>files</a:t>
            </a:r>
            <a:br>
              <a:rPr lang="en-US" dirty="0" smtClean="0"/>
            </a:br>
            <a:endParaRPr lang="en-US" dirty="0"/>
          </a:p>
          <a:p>
            <a:r>
              <a:rPr lang="en-US" b="1" dirty="0" err="1"/>
              <a:t>Gulp.watch</a:t>
            </a:r>
            <a:r>
              <a:rPr lang="en-US" dirty="0"/>
              <a:t> (glob [,options], tasks or callback function) – watch the  files</a:t>
            </a:r>
          </a:p>
        </p:txBody>
      </p:sp>
    </p:spTree>
    <p:extLst>
      <p:ext uri="{BB962C8B-B14F-4D97-AF65-F5344CB8AC3E}">
        <p14:creationId xmlns:p14="http://schemas.microsoft.com/office/powerpoint/2010/main" val="32155143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err="1" smtClean="0"/>
              <a:t>Gulp.task</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fontScale="92500" lnSpcReduction="20000"/>
          </a:bodyPr>
          <a:lstStyle/>
          <a:p>
            <a:pPr marL="0" indent="0">
              <a:buNone/>
            </a:pPr>
            <a:r>
              <a:rPr lang="en-US" dirty="0"/>
              <a:t>Dependency tasks run in parallel not sequence (they are also optional), and before the main function which you have </a:t>
            </a:r>
            <a:r>
              <a:rPr lang="en-US" dirty="0" smtClean="0"/>
              <a:t>defined</a:t>
            </a:r>
            <a:br>
              <a:rPr lang="en-US" dirty="0" smtClean="0"/>
            </a:br>
            <a:endParaRPr lang="en-US" b="1" u="sng" dirty="0" smtClean="0"/>
          </a:p>
          <a:p>
            <a:pPr marL="0" indent="0">
              <a:buNone/>
            </a:pPr>
            <a:r>
              <a:rPr lang="en-US" b="1" u="sng" dirty="0" smtClean="0"/>
              <a:t>Most </a:t>
            </a:r>
            <a:r>
              <a:rPr lang="en-US" b="1" u="sng" dirty="0"/>
              <a:t>common tasks</a:t>
            </a:r>
          </a:p>
          <a:p>
            <a:r>
              <a:rPr lang="en-US" dirty="0"/>
              <a:t>Analyzing files – test &amp; lint code</a:t>
            </a:r>
          </a:p>
          <a:p>
            <a:r>
              <a:rPr lang="en-US" dirty="0"/>
              <a:t>Optimizing files – </a:t>
            </a:r>
            <a:r>
              <a:rPr lang="en-US" dirty="0" err="1"/>
              <a:t>uglify</a:t>
            </a:r>
            <a:r>
              <a:rPr lang="en-US" dirty="0"/>
              <a:t>, minify, compile, </a:t>
            </a:r>
            <a:r>
              <a:rPr lang="en-US" dirty="0" err="1"/>
              <a:t>etc</a:t>
            </a:r>
            <a:endParaRPr lang="en-US" dirty="0"/>
          </a:p>
          <a:p>
            <a:r>
              <a:rPr lang="en-US" dirty="0"/>
              <a:t>Serve the application – deployment</a:t>
            </a:r>
          </a:p>
        </p:txBody>
      </p:sp>
    </p:spTree>
    <p:extLst>
      <p:ext uri="{BB962C8B-B14F-4D97-AF65-F5344CB8AC3E}">
        <p14:creationId xmlns:p14="http://schemas.microsoft.com/office/powerpoint/2010/main" val="26596678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Gulp Plug-ins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err="1"/>
              <a:t>Npm</a:t>
            </a:r>
            <a:r>
              <a:rPr lang="en-US" dirty="0"/>
              <a:t> install </a:t>
            </a:r>
            <a:r>
              <a:rPr lang="en-US" b="1" dirty="0"/>
              <a:t>gulp-</a:t>
            </a:r>
            <a:r>
              <a:rPr lang="en-US" b="1" dirty="0" err="1"/>
              <a:t>csso</a:t>
            </a:r>
            <a:r>
              <a:rPr lang="en-US" dirty="0"/>
              <a:t> --save-dev (CSS Optimization plugin)</a:t>
            </a:r>
          </a:p>
          <a:p>
            <a:r>
              <a:rPr lang="en-US" dirty="0" err="1"/>
              <a:t>Npm</a:t>
            </a:r>
            <a:r>
              <a:rPr lang="en-US" dirty="0"/>
              <a:t> install </a:t>
            </a:r>
            <a:r>
              <a:rPr lang="en-US" b="1" dirty="0"/>
              <a:t>gulp-</a:t>
            </a:r>
            <a:r>
              <a:rPr lang="en-US" b="1" dirty="0" err="1"/>
              <a:t>uglify</a:t>
            </a:r>
            <a:r>
              <a:rPr lang="en-US" dirty="0"/>
              <a:t> –-save-dev (</a:t>
            </a:r>
            <a:r>
              <a:rPr lang="en-US" dirty="0" err="1"/>
              <a:t>Uglify</a:t>
            </a:r>
            <a:r>
              <a:rPr lang="en-US" dirty="0"/>
              <a:t> – JavaScript </a:t>
            </a:r>
            <a:r>
              <a:rPr lang="en-US" dirty="0" err="1"/>
              <a:t>minification</a:t>
            </a:r>
            <a:r>
              <a:rPr lang="en-US" dirty="0"/>
              <a:t>)</a:t>
            </a:r>
          </a:p>
          <a:p>
            <a:r>
              <a:rPr lang="en-US" dirty="0" err="1"/>
              <a:t>Npm</a:t>
            </a:r>
            <a:r>
              <a:rPr lang="en-US" dirty="0"/>
              <a:t> install </a:t>
            </a:r>
            <a:r>
              <a:rPr lang="en-US" b="1" dirty="0"/>
              <a:t>gulp-clean</a:t>
            </a:r>
            <a:r>
              <a:rPr lang="en-US" dirty="0"/>
              <a:t> --save-dev (Purges files &amp; folders before write tasks)</a:t>
            </a:r>
          </a:p>
        </p:txBody>
      </p:sp>
    </p:spTree>
    <p:extLst>
      <p:ext uri="{BB962C8B-B14F-4D97-AF65-F5344CB8AC3E}">
        <p14:creationId xmlns:p14="http://schemas.microsoft.com/office/powerpoint/2010/main" val="26423210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log.teamtreehouse.com/wp-content/uploads/2014/01/yeoman-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0825" y="696277"/>
            <a:ext cx="3562350" cy="308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2540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Yeoman</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smtClean="0"/>
              <a:t>Scaffolding tool which pulls down all the necessary libraries, files, etc. to build out your web application project</a:t>
            </a:r>
          </a:p>
        </p:txBody>
      </p:sp>
      <p:pic>
        <p:nvPicPr>
          <p:cNvPr id="4" name="Picture 3"/>
          <p:cNvPicPr>
            <a:picLocks noChangeAspect="1"/>
          </p:cNvPicPr>
          <p:nvPr/>
        </p:nvPicPr>
        <p:blipFill>
          <a:blip r:embed="rId2"/>
          <a:stretch>
            <a:fillRect/>
          </a:stretch>
        </p:blipFill>
        <p:spPr>
          <a:xfrm>
            <a:off x="2232342" y="3124200"/>
            <a:ext cx="5248275" cy="1104900"/>
          </a:xfrm>
          <a:prstGeom prst="rect">
            <a:avLst/>
          </a:prstGeom>
        </p:spPr>
      </p:pic>
    </p:spTree>
    <p:extLst>
      <p:ext uri="{BB962C8B-B14F-4D97-AF65-F5344CB8AC3E}">
        <p14:creationId xmlns:p14="http://schemas.microsoft.com/office/powerpoint/2010/main" val="14086997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blog.teamtreehouse.com/wp-content/uploads/2014/01/yeoman-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0825" y="696277"/>
            <a:ext cx="3562350" cy="30861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32241" y="3812858"/>
            <a:ext cx="1279517" cy="584775"/>
          </a:xfrm>
          <a:prstGeom prst="rect">
            <a:avLst/>
          </a:prstGeom>
          <a:noFill/>
        </p:spPr>
        <p:txBody>
          <a:bodyPr wrap="none" rtlCol="0">
            <a:spAutoFit/>
          </a:bodyPr>
          <a:lstStyle/>
          <a:p>
            <a:r>
              <a:rPr lang="en-US" sz="3200" b="1" dirty="0" smtClean="0">
                <a:solidFill>
                  <a:srgbClr val="FF0000"/>
                </a:solidFill>
              </a:rPr>
              <a:t>DEMO</a:t>
            </a:r>
            <a:endParaRPr lang="en-US" sz="3200" b="1" dirty="0">
              <a:solidFill>
                <a:srgbClr val="FF0000"/>
              </a:solidFill>
            </a:endParaRPr>
          </a:p>
        </p:txBody>
      </p:sp>
    </p:spTree>
    <p:extLst>
      <p:ext uri="{BB962C8B-B14F-4D97-AF65-F5344CB8AC3E}">
        <p14:creationId xmlns:p14="http://schemas.microsoft.com/office/powerpoint/2010/main" val="37987361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Helpful Resources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a:bodyPr>
          <a:lstStyle/>
          <a:p>
            <a:r>
              <a:rPr lang="en-US" dirty="0">
                <a:hlinkClick r:id="rId2"/>
              </a:rPr>
              <a:t>http://www.johnpapa.net/</a:t>
            </a:r>
            <a:endParaRPr lang="en-US" dirty="0"/>
          </a:p>
          <a:p>
            <a:r>
              <a:rPr lang="en-US" dirty="0">
                <a:hlinkClick r:id="rId3"/>
              </a:rPr>
              <a:t>Bower Fundamentals Course </a:t>
            </a:r>
            <a:r>
              <a:rPr lang="en-US" dirty="0"/>
              <a:t>(</a:t>
            </a:r>
            <a:r>
              <a:rPr lang="en-US" dirty="0" err="1"/>
              <a:t>Pluralsight</a:t>
            </a:r>
            <a:r>
              <a:rPr lang="en-US" dirty="0"/>
              <a:t>)</a:t>
            </a:r>
          </a:p>
          <a:p>
            <a:r>
              <a:rPr lang="en-US" dirty="0" smtClean="0">
                <a:hlinkClick r:id="rId4"/>
              </a:rPr>
              <a:t>http</a:t>
            </a:r>
            <a:r>
              <a:rPr lang="en-US" dirty="0">
                <a:hlinkClick r:id="rId4"/>
              </a:rPr>
              <a:t>://www.n8homepaged.at/blog/how-i-develop-in-sharepoint-and-office-365-now</a:t>
            </a:r>
            <a:r>
              <a:rPr lang="en-US" dirty="0" smtClean="0">
                <a:hlinkClick r:id="rId4"/>
              </a:rPr>
              <a:t>/</a:t>
            </a:r>
            <a:endParaRPr lang="en-US" dirty="0" smtClean="0"/>
          </a:p>
          <a:p>
            <a:r>
              <a:rPr lang="en-US" dirty="0" smtClean="0">
                <a:hlinkClick r:id="rId5"/>
              </a:rPr>
              <a:t>Gulp-Sync (</a:t>
            </a:r>
            <a:r>
              <a:rPr lang="en-US" dirty="0" err="1" smtClean="0">
                <a:hlinkClick r:id="rId5"/>
              </a:rPr>
              <a:t>Wictor</a:t>
            </a:r>
            <a:r>
              <a:rPr lang="en-US" dirty="0" smtClean="0">
                <a:hlinkClick r:id="rId5"/>
              </a:rPr>
              <a:t> </a:t>
            </a:r>
            <a:r>
              <a:rPr lang="en-US" dirty="0" err="1" smtClean="0">
                <a:hlinkClick r:id="rId5"/>
              </a:rPr>
              <a:t>Wilen</a:t>
            </a:r>
            <a:r>
              <a:rPr lang="en-US" dirty="0" smtClean="0">
                <a:hlinkClick r:id="rId5"/>
              </a:rPr>
              <a:t>)</a:t>
            </a:r>
            <a:endParaRPr lang="en-US" dirty="0"/>
          </a:p>
        </p:txBody>
      </p:sp>
    </p:spTree>
    <p:extLst>
      <p:ext uri="{BB962C8B-B14F-4D97-AF65-F5344CB8AC3E}">
        <p14:creationId xmlns:p14="http://schemas.microsoft.com/office/powerpoint/2010/main" val="17948089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05979"/>
            <a:ext cx="8229600" cy="857250"/>
          </a:xfrm>
          <a:prstGeom prst="rect">
            <a:avLst/>
          </a:prstGeom>
        </p:spPr>
        <p:txBody>
          <a:bodyPr/>
          <a:lstStyle/>
          <a:p>
            <a:r>
              <a:rPr lang="en-GB" dirty="0" smtClean="0"/>
              <a:t>Grab my code samples</a:t>
            </a:r>
            <a:endParaRPr lang="en-GB" dirty="0"/>
          </a:p>
        </p:txBody>
      </p:sp>
      <p:sp>
        <p:nvSpPr>
          <p:cNvPr id="3" name="Content Placeholder 2"/>
          <p:cNvSpPr>
            <a:spLocks noGrp="1"/>
          </p:cNvSpPr>
          <p:nvPr>
            <p:ph idx="4294967295"/>
          </p:nvPr>
        </p:nvSpPr>
        <p:spPr>
          <a:xfrm>
            <a:off x="457200" y="1200151"/>
            <a:ext cx="8229600" cy="3394472"/>
          </a:xfrm>
          <a:prstGeom prst="rect">
            <a:avLst/>
          </a:prstGeom>
        </p:spPr>
        <p:txBody>
          <a:bodyPr>
            <a:normAutofit fontScale="85000" lnSpcReduction="10000"/>
          </a:bodyPr>
          <a:lstStyle/>
          <a:p>
            <a:r>
              <a:rPr lang="en-US" dirty="0"/>
              <a:t>Open up a command prompt</a:t>
            </a:r>
          </a:p>
          <a:p>
            <a:r>
              <a:rPr lang="en-US" dirty="0"/>
              <a:t>Navigate to a location that you would like to use for development</a:t>
            </a:r>
          </a:p>
          <a:p>
            <a:r>
              <a:rPr lang="en-US" dirty="0"/>
              <a:t>Create a new directory</a:t>
            </a:r>
          </a:p>
          <a:p>
            <a:r>
              <a:rPr lang="en-US" dirty="0"/>
              <a:t>Type in </a:t>
            </a:r>
            <a:r>
              <a:rPr lang="en-US" b="1" dirty="0" err="1"/>
              <a:t>git</a:t>
            </a:r>
            <a:r>
              <a:rPr lang="en-US" b="1" dirty="0"/>
              <a:t> clone </a:t>
            </a:r>
            <a:r>
              <a:rPr lang="en-US" b="1" dirty="0">
                <a:hlinkClick r:id="rId2"/>
              </a:rPr>
              <a:t>https://github.com/jaredmatfess/modernspdev.git</a:t>
            </a:r>
            <a:endParaRPr lang="en-US" b="1" dirty="0"/>
          </a:p>
          <a:p>
            <a:r>
              <a:rPr lang="en-US" dirty="0"/>
              <a:t>Wait and it will download all the files to your local machine</a:t>
            </a:r>
          </a:p>
        </p:txBody>
      </p:sp>
      <p:pic>
        <p:nvPicPr>
          <p:cNvPr id="4" name="Picture 3"/>
          <p:cNvPicPr>
            <a:picLocks noChangeAspect="1"/>
          </p:cNvPicPr>
          <p:nvPr/>
        </p:nvPicPr>
        <p:blipFill>
          <a:blip r:embed="rId3"/>
          <a:stretch>
            <a:fillRect/>
          </a:stretch>
        </p:blipFill>
        <p:spPr>
          <a:xfrm>
            <a:off x="7579960" y="335279"/>
            <a:ext cx="1564040" cy="1300109"/>
          </a:xfrm>
          <a:prstGeom prst="rect">
            <a:avLst/>
          </a:prstGeom>
        </p:spPr>
      </p:pic>
    </p:spTree>
    <p:extLst>
      <p:ext uri="{BB962C8B-B14F-4D97-AF65-F5344CB8AC3E}">
        <p14:creationId xmlns:p14="http://schemas.microsoft.com/office/powerpoint/2010/main" val="29667106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Tree>
    <p:extLst>
      <p:ext uri="{BB962C8B-B14F-4D97-AF65-F5344CB8AC3E}">
        <p14:creationId xmlns:p14="http://schemas.microsoft.com/office/powerpoint/2010/main" val="4005050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28EF9A9397C04CAB126381B204A148" ma:contentTypeVersion="1" ma:contentTypeDescription="Create a new document." ma:contentTypeScope="" ma:versionID="130174a8cec20117da53577f56607f13">
  <xsd:schema xmlns:xsd="http://www.w3.org/2001/XMLSchema" xmlns:xs="http://www.w3.org/2001/XMLSchema" xmlns:p="http://schemas.microsoft.com/office/2006/metadata/properties" xmlns:ns2="http://schemas.microsoft.com/sharepoint/v4" targetNamespace="http://schemas.microsoft.com/office/2006/metadata/properties" ma:root="true" ma:fieldsID="23c11eee0d542004c4a7d729835418c6"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1E7EEBF6-7C4C-4DB9-9CD7-CB25B64AFC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AB6098-40A5-4F89-9EB4-E2583AA3EB95}">
  <ds:schemaRefs>
    <ds:schemaRef ds:uri="http://schemas.microsoft.com/sharepoint/v3/contenttype/forms"/>
  </ds:schemaRefs>
</ds:datastoreItem>
</file>

<file path=customXml/itemProps3.xml><?xml version="1.0" encoding="utf-8"?>
<ds:datastoreItem xmlns:ds="http://schemas.openxmlformats.org/officeDocument/2006/customXml" ds:itemID="{9D3DC5B1-009F-42B6-A358-3AED83A3EAE6}">
  <ds:schemaRefs>
    <ds:schemaRef ds:uri="http://schemas.microsoft.com/office/2006/metadata/properties"/>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Theme1</Template>
  <TotalTime>5558</TotalTime>
  <Words>810</Words>
  <Application>Microsoft Office PowerPoint</Application>
  <PresentationFormat>On-screen Show (16:9)</PresentationFormat>
  <Paragraphs>144</Paragraphs>
  <Slides>39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Segoe UI</vt:lpstr>
      <vt:lpstr>Segoe UI Black</vt:lpstr>
      <vt:lpstr>Segoe UI Semilight</vt:lpstr>
      <vt:lpstr>Times New Roman</vt:lpstr>
      <vt:lpstr>Office Theme</vt:lpstr>
      <vt:lpstr>PowerPoint Presentation</vt:lpstr>
      <vt:lpstr>Jared Matfess</vt:lpstr>
      <vt:lpstr>Agenda</vt:lpstr>
      <vt:lpstr>What is SharePoint Development?</vt:lpstr>
      <vt:lpstr>What is SharePoint Development?</vt:lpstr>
      <vt:lpstr>The Cloud’s Impact on SP Dev</vt:lpstr>
      <vt:lpstr>Code Deployment Options</vt:lpstr>
      <vt:lpstr>The focus for this presentation</vt:lpstr>
      <vt:lpstr>PowerPoint Presentation</vt:lpstr>
      <vt:lpstr>Visual Studio Code</vt:lpstr>
      <vt:lpstr>Helpful Keyboard Shortcuts</vt:lpstr>
      <vt:lpstr>Projects</vt:lpstr>
      <vt:lpstr>Quick HTML build-out using Emmet</vt:lpstr>
      <vt:lpstr>Code settings to override</vt:lpstr>
      <vt:lpstr>Code settings to override</vt:lpstr>
      <vt:lpstr>Building Our Your Dev Environment</vt:lpstr>
      <vt:lpstr>PowerPoint Presentation</vt:lpstr>
      <vt:lpstr>PowerPoint Presentation</vt:lpstr>
      <vt:lpstr>PowerPoint Presentation</vt:lpstr>
      <vt:lpstr>PowerPoint Presentation</vt:lpstr>
      <vt:lpstr>PowerPoint Presentation</vt:lpstr>
      <vt:lpstr>Installing Bower</vt:lpstr>
      <vt:lpstr>Run Git from Windows Cmd Prompt</vt:lpstr>
      <vt:lpstr>Some additional commands</vt:lpstr>
      <vt:lpstr>Manifest file (bower.json)</vt:lpstr>
      <vt:lpstr>Changing package location</vt:lpstr>
      <vt:lpstr>Grunt &amp; Gulp</vt:lpstr>
      <vt:lpstr>Automate Common Dev Tasks</vt:lpstr>
      <vt:lpstr>Gulp</vt:lpstr>
      <vt:lpstr>Installing Gulp</vt:lpstr>
      <vt:lpstr>Gulp API’s</vt:lpstr>
      <vt:lpstr>Gulp.task</vt:lpstr>
      <vt:lpstr>Gulp Plug-ins</vt:lpstr>
      <vt:lpstr>PowerPoint Presentation</vt:lpstr>
      <vt:lpstr>Yeoman</vt:lpstr>
      <vt:lpstr>PowerPoint Presentation</vt:lpstr>
      <vt:lpstr>Helpful Resources</vt:lpstr>
      <vt:lpstr>Grab my code samples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Speakers Slide Deck PowerPoint</dc:title>
  <dc:creator>Fraser Beadle</dc:creator>
  <cp:lastModifiedBy>Jared Matfess</cp:lastModifiedBy>
  <cp:revision>161</cp:revision>
  <cp:lastPrinted>2015-03-26T17:38:44Z</cp:lastPrinted>
  <dcterms:created xsi:type="dcterms:W3CDTF">2015-03-24T16:43:11Z</dcterms:created>
  <dcterms:modified xsi:type="dcterms:W3CDTF">2016-05-02T21:24:03Z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0x0101005928EF9A9397C04CAB126381B204A148</vt:lpwstr>
  </property>
</Properties>
</file>