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5"/>
  </p:notesMasterIdLst>
  <p:handoutMasterIdLst>
    <p:handoutMasterId r:id="rId66"/>
  </p:handoutMasterIdLst>
  <p:sldIdLst>
    <p:sldId id="344" r:id="rId5"/>
    <p:sldId id="335" r:id="rId6"/>
    <p:sldId id="392" r:id="rId7"/>
    <p:sldId id="454" r:id="rId8"/>
    <p:sldId id="451" r:id="rId9"/>
    <p:sldId id="452" r:id="rId10"/>
    <p:sldId id="453" r:id="rId11"/>
    <p:sldId id="402" r:id="rId12"/>
    <p:sldId id="435" r:id="rId13"/>
    <p:sldId id="412" r:id="rId14"/>
    <p:sldId id="403" r:id="rId15"/>
    <p:sldId id="404" r:id="rId16"/>
    <p:sldId id="405" r:id="rId17"/>
    <p:sldId id="406" r:id="rId18"/>
    <p:sldId id="413" r:id="rId19"/>
    <p:sldId id="458" r:id="rId20"/>
    <p:sldId id="455" r:id="rId21"/>
    <p:sldId id="408" r:id="rId22"/>
    <p:sldId id="398" r:id="rId23"/>
    <p:sldId id="410" r:id="rId24"/>
    <p:sldId id="400" r:id="rId25"/>
    <p:sldId id="409" r:id="rId26"/>
    <p:sldId id="424" r:id="rId27"/>
    <p:sldId id="425" r:id="rId28"/>
    <p:sldId id="445" r:id="rId29"/>
    <p:sldId id="459" r:id="rId30"/>
    <p:sldId id="460" r:id="rId31"/>
    <p:sldId id="427" r:id="rId32"/>
    <p:sldId id="430" r:id="rId33"/>
    <p:sldId id="411" r:id="rId34"/>
    <p:sldId id="414" r:id="rId35"/>
    <p:sldId id="429" r:id="rId36"/>
    <p:sldId id="456" r:id="rId37"/>
    <p:sldId id="415" r:id="rId38"/>
    <p:sldId id="393" r:id="rId39"/>
    <p:sldId id="395" r:id="rId40"/>
    <p:sldId id="446" r:id="rId41"/>
    <p:sldId id="396" r:id="rId42"/>
    <p:sldId id="397" r:id="rId43"/>
    <p:sldId id="401" r:id="rId44"/>
    <p:sldId id="416" r:id="rId45"/>
    <p:sldId id="431" r:id="rId46"/>
    <p:sldId id="442" r:id="rId47"/>
    <p:sldId id="432" r:id="rId48"/>
    <p:sldId id="433" r:id="rId49"/>
    <p:sldId id="434" r:id="rId50"/>
    <p:sldId id="443" r:id="rId51"/>
    <p:sldId id="444" r:id="rId52"/>
    <p:sldId id="418" r:id="rId53"/>
    <p:sldId id="422" r:id="rId54"/>
    <p:sldId id="450" r:id="rId55"/>
    <p:sldId id="457" r:id="rId56"/>
    <p:sldId id="447" r:id="rId57"/>
    <p:sldId id="448" r:id="rId58"/>
    <p:sldId id="449" r:id="rId59"/>
    <p:sldId id="436" r:id="rId60"/>
    <p:sldId id="417" r:id="rId61"/>
    <p:sldId id="421" r:id="rId62"/>
    <p:sldId id="438" r:id="rId63"/>
    <p:sldId id="273" r:id="rId64"/>
  </p:sldIdLst>
  <p:sldSz cx="9144000" cy="5143500" type="screen16x9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07">
          <p15:clr>
            <a:srgbClr val="A4A3A4"/>
          </p15:clr>
        </p15:guide>
        <p15:guide id="3" orient="horz" pos="607">
          <p15:clr>
            <a:srgbClr val="A4A3A4"/>
          </p15:clr>
        </p15:guide>
        <p15:guide id="4" orient="horz" pos="776">
          <p15:clr>
            <a:srgbClr val="A4A3A4"/>
          </p15:clr>
        </p15:guide>
        <p15:guide id="5" orient="horz" pos="1115">
          <p15:clr>
            <a:srgbClr val="A4A3A4"/>
          </p15:clr>
        </p15:guide>
        <p15:guide id="6" orient="horz" pos="3131">
          <p15:clr>
            <a:srgbClr val="A4A3A4"/>
          </p15:clr>
        </p15:guide>
        <p15:guide id="7" pos="2880">
          <p15:clr>
            <a:srgbClr val="A4A3A4"/>
          </p15:clr>
        </p15:guide>
        <p15:guide id="8" pos="224">
          <p15:clr>
            <a:srgbClr val="A4A3A4"/>
          </p15:clr>
        </p15:guide>
        <p15:guide id="9" pos="341">
          <p15:clr>
            <a:srgbClr val="A4A3A4"/>
          </p15:clr>
        </p15:guide>
        <p15:guide id="10" pos="1643">
          <p15:clr>
            <a:srgbClr val="A4A3A4"/>
          </p15:clr>
        </p15:guide>
        <p15:guide id="11" pos="5420">
          <p15:clr>
            <a:srgbClr val="A4A3A4"/>
          </p15:clr>
        </p15:guide>
        <p15:guide id="12" pos="55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CD9"/>
    <a:srgbClr val="015A9B"/>
    <a:srgbClr val="1EA0FF"/>
    <a:srgbClr val="0182E1"/>
    <a:srgbClr val="015F9B"/>
    <a:srgbClr val="5F7D19"/>
    <a:srgbClr val="195F7D"/>
    <a:srgbClr val="0A3755"/>
    <a:srgbClr val="324715"/>
    <a:srgbClr val="D2D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16" autoAdjust="0"/>
    <p:restoredTop sz="87120" autoAdjust="0"/>
  </p:normalViewPr>
  <p:slideViewPr>
    <p:cSldViewPr snapToGrid="0">
      <p:cViewPr>
        <p:scale>
          <a:sx n="100" d="100"/>
          <a:sy n="100" d="100"/>
        </p:scale>
        <p:origin x="1800" y="966"/>
      </p:cViewPr>
      <p:guideLst>
        <p:guide orient="horz" pos="1620"/>
        <p:guide orient="horz" pos="107"/>
        <p:guide orient="horz" pos="607"/>
        <p:guide orient="horz" pos="776"/>
        <p:guide orient="horz" pos="1115"/>
        <p:guide orient="horz" pos="3131"/>
        <p:guide pos="2880"/>
        <p:guide pos="224"/>
        <p:guide pos="341"/>
        <p:guide pos="1643"/>
        <p:guide pos="5420"/>
        <p:guide pos="55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4" d="100"/>
        <a:sy n="154" d="100"/>
      </p:scale>
      <p:origin x="0" y="2412"/>
    </p:cViewPr>
  </p:sorterViewPr>
  <p:notesViewPr>
    <p:cSldViewPr snapToGrid="0">
      <p:cViewPr varScale="1">
        <p:scale>
          <a:sx n="110" d="100"/>
          <a:sy n="110" d="100"/>
        </p:scale>
        <p:origin x="-5106" y="-10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6280F6-CD44-4636-9CD3-767C5549A9A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F84D46-0E49-41C3-8903-DC1B02F27800}">
      <dgm:prSet phldrT="[Text]"/>
      <dgm:spPr/>
      <dgm:t>
        <a:bodyPr/>
        <a:lstStyle/>
        <a:p>
          <a:r>
            <a:rPr lang="en-US" dirty="0" smtClean="0"/>
            <a:t>SharePoint Farm</a:t>
          </a:r>
          <a:endParaRPr lang="en-US" dirty="0"/>
        </a:p>
      </dgm:t>
    </dgm:pt>
    <dgm:pt modelId="{B3BE323C-DABC-4C41-9FBE-70EA64C9572B}" type="parTrans" cxnId="{705E4B3D-DBEE-4D28-93AB-02CD70979739}">
      <dgm:prSet/>
      <dgm:spPr/>
      <dgm:t>
        <a:bodyPr/>
        <a:lstStyle/>
        <a:p>
          <a:endParaRPr lang="en-US"/>
        </a:p>
      </dgm:t>
    </dgm:pt>
    <dgm:pt modelId="{914D5720-5781-4B06-8911-59E6B12E0D62}" type="sibTrans" cxnId="{705E4B3D-DBEE-4D28-93AB-02CD70979739}">
      <dgm:prSet/>
      <dgm:spPr/>
      <dgm:t>
        <a:bodyPr/>
        <a:lstStyle/>
        <a:p>
          <a:endParaRPr lang="en-US"/>
        </a:p>
      </dgm:t>
    </dgm:pt>
    <dgm:pt modelId="{8E13A4CE-6DC8-43FC-AB23-F3ABC566704E}">
      <dgm:prSet phldrT="[Text]"/>
      <dgm:spPr/>
      <dgm:t>
        <a:bodyPr/>
        <a:lstStyle/>
        <a:p>
          <a:r>
            <a:rPr lang="en-US" dirty="0" smtClean="0"/>
            <a:t>US Person Web Application</a:t>
          </a:r>
          <a:endParaRPr lang="en-US" dirty="0"/>
        </a:p>
      </dgm:t>
    </dgm:pt>
    <dgm:pt modelId="{2278B359-7C3F-4537-BF18-A63BFD1474FA}" type="parTrans" cxnId="{71CC378F-2BA0-415B-AB69-3663DC97A060}">
      <dgm:prSet/>
      <dgm:spPr/>
      <dgm:t>
        <a:bodyPr/>
        <a:lstStyle/>
        <a:p>
          <a:endParaRPr lang="en-US"/>
        </a:p>
      </dgm:t>
    </dgm:pt>
    <dgm:pt modelId="{9E258C0B-B00B-4A35-A814-93B745B99A85}" type="sibTrans" cxnId="{71CC378F-2BA0-415B-AB69-3663DC97A060}">
      <dgm:prSet/>
      <dgm:spPr/>
      <dgm:t>
        <a:bodyPr/>
        <a:lstStyle/>
        <a:p>
          <a:endParaRPr lang="en-US"/>
        </a:p>
      </dgm:t>
    </dgm:pt>
    <dgm:pt modelId="{B7A419DF-39B8-404D-B24B-571B354CCCEA}">
      <dgm:prSet phldrT="[Text]"/>
      <dgm:spPr/>
      <dgm:t>
        <a:bodyPr/>
        <a:lstStyle/>
        <a:p>
          <a:r>
            <a:rPr lang="en-US" dirty="0" smtClean="0"/>
            <a:t>Foreign Person Web Application</a:t>
          </a:r>
          <a:endParaRPr lang="en-US" dirty="0"/>
        </a:p>
      </dgm:t>
    </dgm:pt>
    <dgm:pt modelId="{9C79A067-9FCE-4427-9607-9AE4E423E584}" type="parTrans" cxnId="{EE679C2A-8CB6-4D44-BB05-1CF7C9C732F7}">
      <dgm:prSet/>
      <dgm:spPr/>
      <dgm:t>
        <a:bodyPr/>
        <a:lstStyle/>
        <a:p>
          <a:endParaRPr lang="en-US"/>
        </a:p>
      </dgm:t>
    </dgm:pt>
    <dgm:pt modelId="{681B0722-18E2-4608-A0C8-25A3B5D651FA}" type="sibTrans" cxnId="{EE679C2A-8CB6-4D44-BB05-1CF7C9C732F7}">
      <dgm:prSet/>
      <dgm:spPr/>
      <dgm:t>
        <a:bodyPr/>
        <a:lstStyle/>
        <a:p>
          <a:endParaRPr lang="en-US"/>
        </a:p>
      </dgm:t>
    </dgm:pt>
    <dgm:pt modelId="{A631AD07-D6C0-458C-8F7B-A1628319A014}">
      <dgm:prSet phldrT="[Text]"/>
      <dgm:spPr/>
      <dgm:t>
        <a:bodyPr/>
        <a:lstStyle/>
        <a:p>
          <a:r>
            <a:rPr lang="en-US" dirty="0" smtClean="0"/>
            <a:t>Executive Only Web Application</a:t>
          </a:r>
          <a:endParaRPr lang="en-US" dirty="0"/>
        </a:p>
      </dgm:t>
    </dgm:pt>
    <dgm:pt modelId="{94E193F1-D5D0-4FA1-AB80-98B4258C1D43}" type="parTrans" cxnId="{2DEFB554-1A45-48E3-8D2D-2006A0BBC03F}">
      <dgm:prSet/>
      <dgm:spPr/>
      <dgm:t>
        <a:bodyPr/>
        <a:lstStyle/>
        <a:p>
          <a:endParaRPr lang="en-US"/>
        </a:p>
      </dgm:t>
    </dgm:pt>
    <dgm:pt modelId="{DB47DA56-73BD-4712-A601-17D930F60AE9}" type="sibTrans" cxnId="{2DEFB554-1A45-48E3-8D2D-2006A0BBC03F}">
      <dgm:prSet/>
      <dgm:spPr/>
      <dgm:t>
        <a:bodyPr/>
        <a:lstStyle/>
        <a:p>
          <a:endParaRPr lang="en-US"/>
        </a:p>
      </dgm:t>
    </dgm:pt>
    <dgm:pt modelId="{75A84573-85FC-4815-B69E-C4AAEB1C0C97}" type="pres">
      <dgm:prSet presAssocID="{5F6280F6-CD44-4636-9CD3-767C5549A9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EB2FFB3-B9D0-4897-8437-4D3447B8B7E1}" type="pres">
      <dgm:prSet presAssocID="{53F84D46-0E49-41C3-8903-DC1B02F27800}" presName="hierRoot1" presStyleCnt="0">
        <dgm:presLayoutVars>
          <dgm:hierBranch val="init"/>
        </dgm:presLayoutVars>
      </dgm:prSet>
      <dgm:spPr/>
    </dgm:pt>
    <dgm:pt modelId="{8443C5D4-46DA-451A-8FCA-D263CE48C3DD}" type="pres">
      <dgm:prSet presAssocID="{53F84D46-0E49-41C3-8903-DC1B02F27800}" presName="rootComposite1" presStyleCnt="0"/>
      <dgm:spPr/>
    </dgm:pt>
    <dgm:pt modelId="{44AF5D83-0867-4BA9-B3C8-C6EF05EE480A}" type="pres">
      <dgm:prSet presAssocID="{53F84D46-0E49-41C3-8903-DC1B02F2780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874912-5FEC-4C9B-8B09-318D4FCEA285}" type="pres">
      <dgm:prSet presAssocID="{53F84D46-0E49-41C3-8903-DC1B02F2780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359497C-900C-4F83-99E3-FFE9AA38D87F}" type="pres">
      <dgm:prSet presAssocID="{53F84D46-0E49-41C3-8903-DC1B02F27800}" presName="hierChild2" presStyleCnt="0"/>
      <dgm:spPr/>
    </dgm:pt>
    <dgm:pt modelId="{B331230C-0417-418B-810B-0F3984B1EA55}" type="pres">
      <dgm:prSet presAssocID="{2278B359-7C3F-4537-BF18-A63BFD1474F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FCDCD15F-8FC6-4149-A17A-8F4A91DAAF91}" type="pres">
      <dgm:prSet presAssocID="{8E13A4CE-6DC8-43FC-AB23-F3ABC566704E}" presName="hierRoot2" presStyleCnt="0">
        <dgm:presLayoutVars>
          <dgm:hierBranch val="init"/>
        </dgm:presLayoutVars>
      </dgm:prSet>
      <dgm:spPr/>
    </dgm:pt>
    <dgm:pt modelId="{E1A567CE-6DC9-4F3A-98A0-31AEB55DD282}" type="pres">
      <dgm:prSet presAssocID="{8E13A4CE-6DC8-43FC-AB23-F3ABC566704E}" presName="rootComposite" presStyleCnt="0"/>
      <dgm:spPr/>
    </dgm:pt>
    <dgm:pt modelId="{85FDF7EF-3DF4-4E77-BCEC-E345C9628662}" type="pres">
      <dgm:prSet presAssocID="{8E13A4CE-6DC8-43FC-AB23-F3ABC566704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03B3B6-D9CD-4987-9B1C-94D7E011E993}" type="pres">
      <dgm:prSet presAssocID="{8E13A4CE-6DC8-43FC-AB23-F3ABC566704E}" presName="rootConnector" presStyleLbl="node2" presStyleIdx="0" presStyleCnt="3"/>
      <dgm:spPr/>
      <dgm:t>
        <a:bodyPr/>
        <a:lstStyle/>
        <a:p>
          <a:endParaRPr lang="en-US"/>
        </a:p>
      </dgm:t>
    </dgm:pt>
    <dgm:pt modelId="{29A71482-739E-4B93-A181-01377FDAB85C}" type="pres">
      <dgm:prSet presAssocID="{8E13A4CE-6DC8-43FC-AB23-F3ABC566704E}" presName="hierChild4" presStyleCnt="0"/>
      <dgm:spPr/>
    </dgm:pt>
    <dgm:pt modelId="{0916174F-6227-4AD9-BA4C-B7DACC0703C2}" type="pres">
      <dgm:prSet presAssocID="{8E13A4CE-6DC8-43FC-AB23-F3ABC566704E}" presName="hierChild5" presStyleCnt="0"/>
      <dgm:spPr/>
    </dgm:pt>
    <dgm:pt modelId="{85A0087B-ABD6-47BD-A834-22D24FE6B778}" type="pres">
      <dgm:prSet presAssocID="{9C79A067-9FCE-4427-9607-9AE4E423E584}" presName="Name37" presStyleLbl="parChTrans1D2" presStyleIdx="1" presStyleCnt="3"/>
      <dgm:spPr/>
      <dgm:t>
        <a:bodyPr/>
        <a:lstStyle/>
        <a:p>
          <a:endParaRPr lang="en-US"/>
        </a:p>
      </dgm:t>
    </dgm:pt>
    <dgm:pt modelId="{6C9E3485-58BA-4C05-ADFC-18DEA318925E}" type="pres">
      <dgm:prSet presAssocID="{B7A419DF-39B8-404D-B24B-571B354CCCEA}" presName="hierRoot2" presStyleCnt="0">
        <dgm:presLayoutVars>
          <dgm:hierBranch val="init"/>
        </dgm:presLayoutVars>
      </dgm:prSet>
      <dgm:spPr/>
    </dgm:pt>
    <dgm:pt modelId="{6D8F0B63-8634-462D-A713-86CD0CB8A4AB}" type="pres">
      <dgm:prSet presAssocID="{B7A419DF-39B8-404D-B24B-571B354CCCEA}" presName="rootComposite" presStyleCnt="0"/>
      <dgm:spPr/>
    </dgm:pt>
    <dgm:pt modelId="{39CB4340-4C4F-4F5D-A84B-27B328DC43D4}" type="pres">
      <dgm:prSet presAssocID="{B7A419DF-39B8-404D-B24B-571B354CCCEA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AAC67A-3C1C-48A5-A9CC-1F373CF86875}" type="pres">
      <dgm:prSet presAssocID="{B7A419DF-39B8-404D-B24B-571B354CCCEA}" presName="rootConnector" presStyleLbl="node2" presStyleIdx="1" presStyleCnt="3"/>
      <dgm:spPr/>
      <dgm:t>
        <a:bodyPr/>
        <a:lstStyle/>
        <a:p>
          <a:endParaRPr lang="en-US"/>
        </a:p>
      </dgm:t>
    </dgm:pt>
    <dgm:pt modelId="{9A8661C3-3EB6-402A-B93D-D974BA3FA6BD}" type="pres">
      <dgm:prSet presAssocID="{B7A419DF-39B8-404D-B24B-571B354CCCEA}" presName="hierChild4" presStyleCnt="0"/>
      <dgm:spPr/>
    </dgm:pt>
    <dgm:pt modelId="{EA89DB89-2087-418D-A56D-A09AEA8C0676}" type="pres">
      <dgm:prSet presAssocID="{B7A419DF-39B8-404D-B24B-571B354CCCEA}" presName="hierChild5" presStyleCnt="0"/>
      <dgm:spPr/>
    </dgm:pt>
    <dgm:pt modelId="{251B2A57-064B-428A-A5B0-D26ADB384234}" type="pres">
      <dgm:prSet presAssocID="{94E193F1-D5D0-4FA1-AB80-98B4258C1D43}" presName="Name37" presStyleLbl="parChTrans1D2" presStyleIdx="2" presStyleCnt="3"/>
      <dgm:spPr/>
      <dgm:t>
        <a:bodyPr/>
        <a:lstStyle/>
        <a:p>
          <a:endParaRPr lang="en-US"/>
        </a:p>
      </dgm:t>
    </dgm:pt>
    <dgm:pt modelId="{55D4416B-9924-44F2-AF2F-D107FC602DEE}" type="pres">
      <dgm:prSet presAssocID="{A631AD07-D6C0-458C-8F7B-A1628319A014}" presName="hierRoot2" presStyleCnt="0">
        <dgm:presLayoutVars>
          <dgm:hierBranch val="init"/>
        </dgm:presLayoutVars>
      </dgm:prSet>
      <dgm:spPr/>
    </dgm:pt>
    <dgm:pt modelId="{4705DB2D-1C27-45EC-8123-EFD7D2489D2B}" type="pres">
      <dgm:prSet presAssocID="{A631AD07-D6C0-458C-8F7B-A1628319A014}" presName="rootComposite" presStyleCnt="0"/>
      <dgm:spPr/>
    </dgm:pt>
    <dgm:pt modelId="{B87FE424-07CE-4E00-8F95-1BE2993C8C27}" type="pres">
      <dgm:prSet presAssocID="{A631AD07-D6C0-458C-8F7B-A1628319A01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B1E048-1928-43C4-A67B-797EFCBFD8E1}" type="pres">
      <dgm:prSet presAssocID="{A631AD07-D6C0-458C-8F7B-A1628319A014}" presName="rootConnector" presStyleLbl="node2" presStyleIdx="2" presStyleCnt="3"/>
      <dgm:spPr/>
      <dgm:t>
        <a:bodyPr/>
        <a:lstStyle/>
        <a:p>
          <a:endParaRPr lang="en-US"/>
        </a:p>
      </dgm:t>
    </dgm:pt>
    <dgm:pt modelId="{6BCE4562-C37F-4440-9207-8F8A3788B3A7}" type="pres">
      <dgm:prSet presAssocID="{A631AD07-D6C0-458C-8F7B-A1628319A014}" presName="hierChild4" presStyleCnt="0"/>
      <dgm:spPr/>
    </dgm:pt>
    <dgm:pt modelId="{C909A647-E6B8-466C-B694-F1CCC0E3F88A}" type="pres">
      <dgm:prSet presAssocID="{A631AD07-D6C0-458C-8F7B-A1628319A014}" presName="hierChild5" presStyleCnt="0"/>
      <dgm:spPr/>
    </dgm:pt>
    <dgm:pt modelId="{CE171246-7305-4375-89EB-14740F9E9608}" type="pres">
      <dgm:prSet presAssocID="{53F84D46-0E49-41C3-8903-DC1B02F27800}" presName="hierChild3" presStyleCnt="0"/>
      <dgm:spPr/>
    </dgm:pt>
  </dgm:ptLst>
  <dgm:cxnLst>
    <dgm:cxn modelId="{C9F7BD42-E929-4D7A-827A-B66F7A01B9EA}" type="presOf" srcId="{8E13A4CE-6DC8-43FC-AB23-F3ABC566704E}" destId="{D203B3B6-D9CD-4987-9B1C-94D7E011E993}" srcOrd="1" destOrd="0" presId="urn:microsoft.com/office/officeart/2005/8/layout/orgChart1"/>
    <dgm:cxn modelId="{5A4DE034-E296-48CA-922F-01F78BB89ED7}" type="presOf" srcId="{8E13A4CE-6DC8-43FC-AB23-F3ABC566704E}" destId="{85FDF7EF-3DF4-4E77-BCEC-E345C9628662}" srcOrd="0" destOrd="0" presId="urn:microsoft.com/office/officeart/2005/8/layout/orgChart1"/>
    <dgm:cxn modelId="{2ED1DD8B-61BA-4942-A137-10CA8BA873E2}" type="presOf" srcId="{A631AD07-D6C0-458C-8F7B-A1628319A014}" destId="{B87FE424-07CE-4E00-8F95-1BE2993C8C27}" srcOrd="0" destOrd="0" presId="urn:microsoft.com/office/officeart/2005/8/layout/orgChart1"/>
    <dgm:cxn modelId="{08C65D49-8AEB-48D2-AFD8-142F67225FCA}" type="presOf" srcId="{B7A419DF-39B8-404D-B24B-571B354CCCEA}" destId="{A1AAC67A-3C1C-48A5-A9CC-1F373CF86875}" srcOrd="1" destOrd="0" presId="urn:microsoft.com/office/officeart/2005/8/layout/orgChart1"/>
    <dgm:cxn modelId="{71CC378F-2BA0-415B-AB69-3663DC97A060}" srcId="{53F84D46-0E49-41C3-8903-DC1B02F27800}" destId="{8E13A4CE-6DC8-43FC-AB23-F3ABC566704E}" srcOrd="0" destOrd="0" parTransId="{2278B359-7C3F-4537-BF18-A63BFD1474FA}" sibTransId="{9E258C0B-B00B-4A35-A814-93B745B99A85}"/>
    <dgm:cxn modelId="{818EAE2D-8BDE-41A8-BE41-C7C1A2BC6B7A}" type="presOf" srcId="{9C79A067-9FCE-4427-9607-9AE4E423E584}" destId="{85A0087B-ABD6-47BD-A834-22D24FE6B778}" srcOrd="0" destOrd="0" presId="urn:microsoft.com/office/officeart/2005/8/layout/orgChart1"/>
    <dgm:cxn modelId="{71D60A48-A883-45DA-B733-E0EBDB08DFFF}" type="presOf" srcId="{53F84D46-0E49-41C3-8903-DC1B02F27800}" destId="{6A874912-5FEC-4C9B-8B09-318D4FCEA285}" srcOrd="1" destOrd="0" presId="urn:microsoft.com/office/officeart/2005/8/layout/orgChart1"/>
    <dgm:cxn modelId="{8936378D-DAD8-4171-BA12-B3AEAF4FF393}" type="presOf" srcId="{2278B359-7C3F-4537-BF18-A63BFD1474FA}" destId="{B331230C-0417-418B-810B-0F3984B1EA55}" srcOrd="0" destOrd="0" presId="urn:microsoft.com/office/officeart/2005/8/layout/orgChart1"/>
    <dgm:cxn modelId="{68C79AD3-772A-4323-8130-83916BFEAA49}" type="presOf" srcId="{B7A419DF-39B8-404D-B24B-571B354CCCEA}" destId="{39CB4340-4C4F-4F5D-A84B-27B328DC43D4}" srcOrd="0" destOrd="0" presId="urn:microsoft.com/office/officeart/2005/8/layout/orgChart1"/>
    <dgm:cxn modelId="{7789F0A2-81FA-4C5D-894C-B93EDA42540E}" type="presOf" srcId="{53F84D46-0E49-41C3-8903-DC1B02F27800}" destId="{44AF5D83-0867-4BA9-B3C8-C6EF05EE480A}" srcOrd="0" destOrd="0" presId="urn:microsoft.com/office/officeart/2005/8/layout/orgChart1"/>
    <dgm:cxn modelId="{2DEFB554-1A45-48E3-8D2D-2006A0BBC03F}" srcId="{53F84D46-0E49-41C3-8903-DC1B02F27800}" destId="{A631AD07-D6C0-458C-8F7B-A1628319A014}" srcOrd="2" destOrd="0" parTransId="{94E193F1-D5D0-4FA1-AB80-98B4258C1D43}" sibTransId="{DB47DA56-73BD-4712-A601-17D930F60AE9}"/>
    <dgm:cxn modelId="{A2C162CB-3967-437C-9D39-FE6C046A40FA}" type="presOf" srcId="{5F6280F6-CD44-4636-9CD3-767C5549A9A8}" destId="{75A84573-85FC-4815-B69E-C4AAEB1C0C97}" srcOrd="0" destOrd="0" presId="urn:microsoft.com/office/officeart/2005/8/layout/orgChart1"/>
    <dgm:cxn modelId="{705E4B3D-DBEE-4D28-93AB-02CD70979739}" srcId="{5F6280F6-CD44-4636-9CD3-767C5549A9A8}" destId="{53F84D46-0E49-41C3-8903-DC1B02F27800}" srcOrd="0" destOrd="0" parTransId="{B3BE323C-DABC-4C41-9FBE-70EA64C9572B}" sibTransId="{914D5720-5781-4B06-8911-59E6B12E0D62}"/>
    <dgm:cxn modelId="{EE679C2A-8CB6-4D44-BB05-1CF7C9C732F7}" srcId="{53F84D46-0E49-41C3-8903-DC1B02F27800}" destId="{B7A419DF-39B8-404D-B24B-571B354CCCEA}" srcOrd="1" destOrd="0" parTransId="{9C79A067-9FCE-4427-9607-9AE4E423E584}" sibTransId="{681B0722-18E2-4608-A0C8-25A3B5D651FA}"/>
    <dgm:cxn modelId="{BF9BA0F3-72ED-4922-9671-4ABB34EC8309}" type="presOf" srcId="{A631AD07-D6C0-458C-8F7B-A1628319A014}" destId="{C1B1E048-1928-43C4-A67B-797EFCBFD8E1}" srcOrd="1" destOrd="0" presId="urn:microsoft.com/office/officeart/2005/8/layout/orgChart1"/>
    <dgm:cxn modelId="{3801AEC6-3A04-436E-9611-09EA39FE9DF0}" type="presOf" srcId="{94E193F1-D5D0-4FA1-AB80-98B4258C1D43}" destId="{251B2A57-064B-428A-A5B0-D26ADB384234}" srcOrd="0" destOrd="0" presId="urn:microsoft.com/office/officeart/2005/8/layout/orgChart1"/>
    <dgm:cxn modelId="{C9DCB336-F3FC-43C2-8547-0528CBF63AD0}" type="presParOf" srcId="{75A84573-85FC-4815-B69E-C4AAEB1C0C97}" destId="{9EB2FFB3-B9D0-4897-8437-4D3447B8B7E1}" srcOrd="0" destOrd="0" presId="urn:microsoft.com/office/officeart/2005/8/layout/orgChart1"/>
    <dgm:cxn modelId="{68F8B2C9-EA77-4BCC-AC28-B04F5F63E352}" type="presParOf" srcId="{9EB2FFB3-B9D0-4897-8437-4D3447B8B7E1}" destId="{8443C5D4-46DA-451A-8FCA-D263CE48C3DD}" srcOrd="0" destOrd="0" presId="urn:microsoft.com/office/officeart/2005/8/layout/orgChart1"/>
    <dgm:cxn modelId="{944EF54F-DB28-4C46-B8FE-8A0B40BC4583}" type="presParOf" srcId="{8443C5D4-46DA-451A-8FCA-D263CE48C3DD}" destId="{44AF5D83-0867-4BA9-B3C8-C6EF05EE480A}" srcOrd="0" destOrd="0" presId="urn:microsoft.com/office/officeart/2005/8/layout/orgChart1"/>
    <dgm:cxn modelId="{5761B1E2-7A49-4FE7-AB2C-5E2283F7303B}" type="presParOf" srcId="{8443C5D4-46DA-451A-8FCA-D263CE48C3DD}" destId="{6A874912-5FEC-4C9B-8B09-318D4FCEA285}" srcOrd="1" destOrd="0" presId="urn:microsoft.com/office/officeart/2005/8/layout/orgChart1"/>
    <dgm:cxn modelId="{6B30DAE1-15CF-4146-9FF5-2A4BED582CD8}" type="presParOf" srcId="{9EB2FFB3-B9D0-4897-8437-4D3447B8B7E1}" destId="{9359497C-900C-4F83-99E3-FFE9AA38D87F}" srcOrd="1" destOrd="0" presId="urn:microsoft.com/office/officeart/2005/8/layout/orgChart1"/>
    <dgm:cxn modelId="{6AA05737-860E-455D-AB73-183AC690BECC}" type="presParOf" srcId="{9359497C-900C-4F83-99E3-FFE9AA38D87F}" destId="{B331230C-0417-418B-810B-0F3984B1EA55}" srcOrd="0" destOrd="0" presId="urn:microsoft.com/office/officeart/2005/8/layout/orgChart1"/>
    <dgm:cxn modelId="{0B34E07E-FF55-4700-86E4-6FA393C052E2}" type="presParOf" srcId="{9359497C-900C-4F83-99E3-FFE9AA38D87F}" destId="{FCDCD15F-8FC6-4149-A17A-8F4A91DAAF91}" srcOrd="1" destOrd="0" presId="urn:microsoft.com/office/officeart/2005/8/layout/orgChart1"/>
    <dgm:cxn modelId="{E699C733-48D4-436C-B49B-FC381840D29D}" type="presParOf" srcId="{FCDCD15F-8FC6-4149-A17A-8F4A91DAAF91}" destId="{E1A567CE-6DC9-4F3A-98A0-31AEB55DD282}" srcOrd="0" destOrd="0" presId="urn:microsoft.com/office/officeart/2005/8/layout/orgChart1"/>
    <dgm:cxn modelId="{17830C90-A77C-4058-9C4E-F8C073732AED}" type="presParOf" srcId="{E1A567CE-6DC9-4F3A-98A0-31AEB55DD282}" destId="{85FDF7EF-3DF4-4E77-BCEC-E345C9628662}" srcOrd="0" destOrd="0" presId="urn:microsoft.com/office/officeart/2005/8/layout/orgChart1"/>
    <dgm:cxn modelId="{9F9B33D3-B4AC-4C0E-B4A4-AA74B8A0ABFC}" type="presParOf" srcId="{E1A567CE-6DC9-4F3A-98A0-31AEB55DD282}" destId="{D203B3B6-D9CD-4987-9B1C-94D7E011E993}" srcOrd="1" destOrd="0" presId="urn:microsoft.com/office/officeart/2005/8/layout/orgChart1"/>
    <dgm:cxn modelId="{B118833D-5ED6-4E5C-AD32-3AF86B296181}" type="presParOf" srcId="{FCDCD15F-8FC6-4149-A17A-8F4A91DAAF91}" destId="{29A71482-739E-4B93-A181-01377FDAB85C}" srcOrd="1" destOrd="0" presId="urn:microsoft.com/office/officeart/2005/8/layout/orgChart1"/>
    <dgm:cxn modelId="{B41FA247-2157-44F5-9BC2-D2B8D5B59F17}" type="presParOf" srcId="{FCDCD15F-8FC6-4149-A17A-8F4A91DAAF91}" destId="{0916174F-6227-4AD9-BA4C-B7DACC0703C2}" srcOrd="2" destOrd="0" presId="urn:microsoft.com/office/officeart/2005/8/layout/orgChart1"/>
    <dgm:cxn modelId="{99BEE9FA-8095-4DA4-92AD-9F3CD45F16BF}" type="presParOf" srcId="{9359497C-900C-4F83-99E3-FFE9AA38D87F}" destId="{85A0087B-ABD6-47BD-A834-22D24FE6B778}" srcOrd="2" destOrd="0" presId="urn:microsoft.com/office/officeart/2005/8/layout/orgChart1"/>
    <dgm:cxn modelId="{7CA4BC7F-2216-45F8-A82E-87D031877907}" type="presParOf" srcId="{9359497C-900C-4F83-99E3-FFE9AA38D87F}" destId="{6C9E3485-58BA-4C05-ADFC-18DEA318925E}" srcOrd="3" destOrd="0" presId="urn:microsoft.com/office/officeart/2005/8/layout/orgChart1"/>
    <dgm:cxn modelId="{56BF9BE3-43F5-4889-A428-EF62A6A75327}" type="presParOf" srcId="{6C9E3485-58BA-4C05-ADFC-18DEA318925E}" destId="{6D8F0B63-8634-462D-A713-86CD0CB8A4AB}" srcOrd="0" destOrd="0" presId="urn:microsoft.com/office/officeart/2005/8/layout/orgChart1"/>
    <dgm:cxn modelId="{2077FA93-7E27-4E52-9451-7DB3585808C6}" type="presParOf" srcId="{6D8F0B63-8634-462D-A713-86CD0CB8A4AB}" destId="{39CB4340-4C4F-4F5D-A84B-27B328DC43D4}" srcOrd="0" destOrd="0" presId="urn:microsoft.com/office/officeart/2005/8/layout/orgChart1"/>
    <dgm:cxn modelId="{6848EF3A-05B6-43BA-A3D3-ED7C727F95A8}" type="presParOf" srcId="{6D8F0B63-8634-462D-A713-86CD0CB8A4AB}" destId="{A1AAC67A-3C1C-48A5-A9CC-1F373CF86875}" srcOrd="1" destOrd="0" presId="urn:microsoft.com/office/officeart/2005/8/layout/orgChart1"/>
    <dgm:cxn modelId="{B23F0395-D27D-4663-B456-3192EE86FBEB}" type="presParOf" srcId="{6C9E3485-58BA-4C05-ADFC-18DEA318925E}" destId="{9A8661C3-3EB6-402A-B93D-D974BA3FA6BD}" srcOrd="1" destOrd="0" presId="urn:microsoft.com/office/officeart/2005/8/layout/orgChart1"/>
    <dgm:cxn modelId="{0217E746-7D5F-4A03-BBC2-2538860BF70B}" type="presParOf" srcId="{6C9E3485-58BA-4C05-ADFC-18DEA318925E}" destId="{EA89DB89-2087-418D-A56D-A09AEA8C0676}" srcOrd="2" destOrd="0" presId="urn:microsoft.com/office/officeart/2005/8/layout/orgChart1"/>
    <dgm:cxn modelId="{42F30433-DDB5-4768-A69A-6EA569E2A655}" type="presParOf" srcId="{9359497C-900C-4F83-99E3-FFE9AA38D87F}" destId="{251B2A57-064B-428A-A5B0-D26ADB384234}" srcOrd="4" destOrd="0" presId="urn:microsoft.com/office/officeart/2005/8/layout/orgChart1"/>
    <dgm:cxn modelId="{9E61ECEA-30D9-423D-AF2B-8B5C18288877}" type="presParOf" srcId="{9359497C-900C-4F83-99E3-FFE9AA38D87F}" destId="{55D4416B-9924-44F2-AF2F-D107FC602DEE}" srcOrd="5" destOrd="0" presId="urn:microsoft.com/office/officeart/2005/8/layout/orgChart1"/>
    <dgm:cxn modelId="{64F0DBA7-1EAC-4D7F-BF0B-29F40DCF8318}" type="presParOf" srcId="{55D4416B-9924-44F2-AF2F-D107FC602DEE}" destId="{4705DB2D-1C27-45EC-8123-EFD7D2489D2B}" srcOrd="0" destOrd="0" presId="urn:microsoft.com/office/officeart/2005/8/layout/orgChart1"/>
    <dgm:cxn modelId="{E1571A32-B731-4259-9C16-E8A18670374F}" type="presParOf" srcId="{4705DB2D-1C27-45EC-8123-EFD7D2489D2B}" destId="{B87FE424-07CE-4E00-8F95-1BE2993C8C27}" srcOrd="0" destOrd="0" presId="urn:microsoft.com/office/officeart/2005/8/layout/orgChart1"/>
    <dgm:cxn modelId="{07484040-A4CD-4C2A-A2D4-93DB69DA5C7F}" type="presParOf" srcId="{4705DB2D-1C27-45EC-8123-EFD7D2489D2B}" destId="{C1B1E048-1928-43C4-A67B-797EFCBFD8E1}" srcOrd="1" destOrd="0" presId="urn:microsoft.com/office/officeart/2005/8/layout/orgChart1"/>
    <dgm:cxn modelId="{11447BA7-DF6A-4BE3-B3FB-051BDC6456A9}" type="presParOf" srcId="{55D4416B-9924-44F2-AF2F-D107FC602DEE}" destId="{6BCE4562-C37F-4440-9207-8F8A3788B3A7}" srcOrd="1" destOrd="0" presId="urn:microsoft.com/office/officeart/2005/8/layout/orgChart1"/>
    <dgm:cxn modelId="{46BD98E7-7305-4E43-BB05-5355F605BF8B}" type="presParOf" srcId="{55D4416B-9924-44F2-AF2F-D107FC602DEE}" destId="{C909A647-E6B8-466C-B694-F1CCC0E3F88A}" srcOrd="2" destOrd="0" presId="urn:microsoft.com/office/officeart/2005/8/layout/orgChart1"/>
    <dgm:cxn modelId="{CDD243EC-95B5-442B-BD5A-F017F186CE88}" type="presParOf" srcId="{9EB2FFB3-B9D0-4897-8437-4D3447B8B7E1}" destId="{CE171246-7305-4375-89EB-14740F9E960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B2A57-064B-428A-A5B0-D26ADB384234}">
      <dsp:nvSpPr>
        <dsp:cNvPr id="0" name=""/>
        <dsp:cNvSpPr/>
      </dsp:nvSpPr>
      <dsp:spPr>
        <a:xfrm>
          <a:off x="3048000" y="1844867"/>
          <a:ext cx="2156482" cy="374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132"/>
              </a:lnTo>
              <a:lnTo>
                <a:pt x="2156482" y="187132"/>
              </a:lnTo>
              <a:lnTo>
                <a:pt x="2156482" y="3742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0087B-ABD6-47BD-A834-22D24FE6B778}">
      <dsp:nvSpPr>
        <dsp:cNvPr id="0" name=""/>
        <dsp:cNvSpPr/>
      </dsp:nvSpPr>
      <dsp:spPr>
        <a:xfrm>
          <a:off x="3002280" y="1844867"/>
          <a:ext cx="91440" cy="3742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2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31230C-0417-418B-810B-0F3984B1EA55}">
      <dsp:nvSpPr>
        <dsp:cNvPr id="0" name=""/>
        <dsp:cNvSpPr/>
      </dsp:nvSpPr>
      <dsp:spPr>
        <a:xfrm>
          <a:off x="891517" y="1844867"/>
          <a:ext cx="2156482" cy="374265"/>
        </a:xfrm>
        <a:custGeom>
          <a:avLst/>
          <a:gdLst/>
          <a:ahLst/>
          <a:cxnLst/>
          <a:rect l="0" t="0" r="0" b="0"/>
          <a:pathLst>
            <a:path>
              <a:moveTo>
                <a:pt x="2156482" y="0"/>
              </a:moveTo>
              <a:lnTo>
                <a:pt x="2156482" y="187132"/>
              </a:lnTo>
              <a:lnTo>
                <a:pt x="0" y="187132"/>
              </a:lnTo>
              <a:lnTo>
                <a:pt x="0" y="3742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F5D83-0867-4BA9-B3C8-C6EF05EE480A}">
      <dsp:nvSpPr>
        <dsp:cNvPr id="0" name=""/>
        <dsp:cNvSpPr/>
      </dsp:nvSpPr>
      <dsp:spPr>
        <a:xfrm>
          <a:off x="2156891" y="953758"/>
          <a:ext cx="1782216" cy="89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SharePoint Farm</a:t>
          </a:r>
          <a:endParaRPr lang="en-US" sz="2100" kern="1200" dirty="0"/>
        </a:p>
      </dsp:txBody>
      <dsp:txXfrm>
        <a:off x="2156891" y="953758"/>
        <a:ext cx="1782216" cy="891108"/>
      </dsp:txXfrm>
    </dsp:sp>
    <dsp:sp modelId="{85FDF7EF-3DF4-4E77-BCEC-E345C9628662}">
      <dsp:nvSpPr>
        <dsp:cNvPr id="0" name=""/>
        <dsp:cNvSpPr/>
      </dsp:nvSpPr>
      <dsp:spPr>
        <a:xfrm>
          <a:off x="409" y="2219132"/>
          <a:ext cx="1782216" cy="89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US Person Web Application</a:t>
          </a:r>
          <a:endParaRPr lang="en-US" sz="2100" kern="1200" dirty="0"/>
        </a:p>
      </dsp:txBody>
      <dsp:txXfrm>
        <a:off x="409" y="2219132"/>
        <a:ext cx="1782216" cy="891108"/>
      </dsp:txXfrm>
    </dsp:sp>
    <dsp:sp modelId="{39CB4340-4C4F-4F5D-A84B-27B328DC43D4}">
      <dsp:nvSpPr>
        <dsp:cNvPr id="0" name=""/>
        <dsp:cNvSpPr/>
      </dsp:nvSpPr>
      <dsp:spPr>
        <a:xfrm>
          <a:off x="2156891" y="2219132"/>
          <a:ext cx="1782216" cy="89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Foreign Person Web Application</a:t>
          </a:r>
          <a:endParaRPr lang="en-US" sz="2100" kern="1200" dirty="0"/>
        </a:p>
      </dsp:txBody>
      <dsp:txXfrm>
        <a:off x="2156891" y="2219132"/>
        <a:ext cx="1782216" cy="891108"/>
      </dsp:txXfrm>
    </dsp:sp>
    <dsp:sp modelId="{B87FE424-07CE-4E00-8F95-1BE2993C8C27}">
      <dsp:nvSpPr>
        <dsp:cNvPr id="0" name=""/>
        <dsp:cNvSpPr/>
      </dsp:nvSpPr>
      <dsp:spPr>
        <a:xfrm>
          <a:off x="4313373" y="2219132"/>
          <a:ext cx="1782216" cy="89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Executive Only Web Application</a:t>
          </a:r>
          <a:endParaRPr lang="en-US" sz="2100" kern="1200" dirty="0"/>
        </a:p>
      </dsp:txBody>
      <dsp:txXfrm>
        <a:off x="4313373" y="2219132"/>
        <a:ext cx="1782216" cy="8911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7E626-599A-400B-92B5-538BFD0C9315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65FA2-C151-4662-A2E4-7CE245007D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84549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FC52051A-4BCB-4A4A-ABD0-D6370B1DE49C}" type="datetimeFigureOut">
              <a:rPr lang="en-US" smtClean="0"/>
              <a:t>10/6/2014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6913"/>
            <a:ext cx="618807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55EC67E-402D-4FA6-937E-816E258428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4110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7B09F53-48B3-48D5-B1B4-D966F10AB741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668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F0A8EAB-643B-4036-9977-53B795721E29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303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701D526-EF04-4C20-A095-57F9EE341CB3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82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had a 200,000 person implementation</a:t>
            </a:r>
            <a:r>
              <a:rPr lang="en-US" baseline="0" dirty="0" smtClean="0"/>
              <a:t> – around 50% of our company is overseas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60+ servers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Large implementation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This stuff isn’t easy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C8AA9FB-CC6B-4578-AD1F-08E4A768CAED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575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had a 200,000 person implementation</a:t>
            </a:r>
            <a:r>
              <a:rPr lang="en-US" baseline="0" dirty="0" smtClean="0"/>
              <a:t> – around 50% of our company is overseas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60+ servers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Large implementation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This stuff isn’t easy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0CD99F6-1441-4AB7-9F0C-ABFEF4E61ED3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948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For those that first venture into SharePoint, it’s often</a:t>
            </a:r>
            <a:r>
              <a:rPr lang="en-US" b="1" baseline="0" dirty="0" smtClean="0"/>
              <a:t> times viewed as a file share that the business has the ability to manage the file permissions for.. Creating </a:t>
            </a:r>
            <a:r>
              <a:rPr lang="en-US" b="1" baseline="0" dirty="0" err="1" smtClean="0"/>
              <a:t>subsites</a:t>
            </a:r>
            <a:r>
              <a:rPr lang="en-US" b="1" baseline="0" dirty="0" smtClean="0"/>
              <a:t>, granting others Full Control, it can get out of hand right quick.</a:t>
            </a:r>
            <a:endParaRPr lang="en-US" b="1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1615B24-3B88-4573-806A-1037DB182817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12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CBEB5D3-9C6D-4541-9E7D-E51BC929AC9C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422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SharePoint 2010+ is not certified with </a:t>
            </a:r>
            <a:r>
              <a:rPr lang="en-US" dirty="0" err="1" smtClean="0"/>
              <a:t>DoD</a:t>
            </a:r>
            <a:r>
              <a:rPr lang="en-US" dirty="0" smtClean="0"/>
              <a:t> 5015.2</a:t>
            </a:r>
          </a:p>
          <a:p>
            <a:pPr lvl="1"/>
            <a:r>
              <a:rPr lang="en-US" dirty="0" smtClean="0"/>
              <a:t>Microsoft recommends adding one of their partners to your SharePoint solution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</a:t>
            </a:r>
            <a:r>
              <a:rPr lang="en-US" baseline="0" dirty="0" smtClean="0"/>
              <a:t> can be secured – it is HIPPA compliant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89E8463-9BDC-4F5F-9742-30D0F7BA5BB3}" type="datetime1">
              <a:rPr lang="en-US" smtClean="0"/>
              <a:t>10/6/2014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75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</a:t>
            </a:r>
            <a:r>
              <a:rPr lang="en-US" baseline="0" dirty="0" smtClean="0"/>
              <a:t> can’t do a major data protection project without engaging your business. They know their data!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7251C01-444B-4961-B339-A58346A83D62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8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</a:t>
            </a:r>
            <a:r>
              <a:rPr lang="en-US" baseline="0" dirty="0" smtClean="0"/>
              <a:t> want to guide your users to the intended goal – you want them to be able to collaborate with their colleagues. Enabling innovation is what will continue to drive your company to success.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36C2819-89D3-4CEE-8DB4-D4B0F98A633A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210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OOB Audit retention is 30 days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84DA474-42AD-4B98-B034-A1A3281E06AD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707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E3E5498-2215-4470-A6F4-1072F3A3A50C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608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3640AA1-2DFB-48F0-9BCB-6D7C4901400C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411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*Hidden lists are good</a:t>
            </a:r>
            <a:r>
              <a:rPr lang="en-US" baseline="0" dirty="0" smtClean="0"/>
              <a:t> because they can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624E697-5848-4B20-9937-76A8F80C2177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250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Jeremy </a:t>
            </a:r>
            <a:r>
              <a:rPr lang="en-US" dirty="0" err="1" smtClean="0"/>
              <a:t>Thake</a:t>
            </a:r>
            <a:r>
              <a:rPr lang="en-US" dirty="0" smtClean="0"/>
              <a:t> put out a great post on how to read</a:t>
            </a:r>
            <a:r>
              <a:rPr lang="en-US" baseline="0" dirty="0" smtClean="0"/>
              <a:t> property bag using CSOM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CCB8592-8BFA-4D7F-A145-0E5F698EBC76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7499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building</a:t>
            </a:r>
            <a:r>
              <a:rPr lang="en-US" baseline="0" dirty="0" smtClean="0"/>
              <a:t> your SharePoint environment you can consider creating logical separation within the SharePoint environment. Establishing key boundaries for what type of collaboration is allowed in a particular area.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C1D42A6-A087-49EF-ADBE-E697F2E97D3C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3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BFD91E6-B649-499B-983C-34A00CD32C77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235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Success means multi-faceted</a:t>
            </a:r>
            <a:r>
              <a:rPr lang="en-US" baseline="0" dirty="0" smtClean="0"/>
              <a:t> approach to dealing with security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Awareness – organizational alignment with industry best  practices and making security a “Roadmap” item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Culture – Security doesn’t mean no it means yes but with caveats – IT enabling, not forcing users to go to Cloud or Shadow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Technology – it won’t cure cancer, so it’s a partnership of technology to aid the culture &amp; awareness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5EB6CAB-CBCE-49FA-B2CF-211DF627A593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35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 you begin?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2D9B145-62E0-4A70-8E0B-AA308C67B4DF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193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60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ED0D21C-51A6-449B-A224-79E4A3242730}" type="datetime1">
              <a:rPr lang="en-US" smtClean="0"/>
              <a:t>10/6/2014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45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17032" y="2256615"/>
            <a:ext cx="8311569" cy="812530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48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82555"/>
            <a:ext cx="8686800" cy="360099"/>
          </a:xfrm>
          <a:gradFill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defRPr lang="en-US" sz="1400" b="1" dirty="0">
                <a:gradFill>
                  <a:gsLst>
                    <a:gs pos="100000">
                      <a:schemeClr val="bg1"/>
                    </a:gs>
                    <a:gs pos="4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pPr marL="0" lvl="0">
              <a:buClr>
                <a:schemeClr val="accent2"/>
              </a:buClr>
              <a:buSzPct val="120000"/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7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  <a:buSzPct val="120000"/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276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368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809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11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57200" y="22439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 algn="ctr"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672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207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94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017" y="236540"/>
            <a:ext cx="8605838" cy="6995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4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813" y="1234440"/>
            <a:ext cx="4114800" cy="1202380"/>
          </a:xfrm>
        </p:spPr>
        <p:txBody>
          <a:bodyPr/>
          <a:lstStyle>
            <a:lvl1pPr marL="231775" indent="-23177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7" y="1234440"/>
            <a:ext cx="4114800" cy="1202380"/>
          </a:xfrm>
        </p:spPr>
        <p:txBody>
          <a:bodyPr/>
          <a:lstStyle>
            <a:lvl1pPr marL="231775" indent="-23177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444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813" y="1231324"/>
            <a:ext cx="4114800" cy="249299"/>
          </a:xfrm>
        </p:spPr>
        <p:txBody>
          <a:bodyPr anchor="b"/>
          <a:lstStyle>
            <a:lvl1pPr marL="0" indent="0">
              <a:buNone/>
              <a:defRPr lang="en-US" sz="1800" b="1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2813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4813" y="1516949"/>
            <a:ext cx="4114800" cy="1202380"/>
          </a:xfrm>
        </p:spPr>
        <p:txBody>
          <a:bodyPr>
            <a:spAutoFit/>
          </a:bodyPr>
          <a:lstStyle>
            <a:lvl1pPr marL="174625" indent="-17462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4387" y="1231324"/>
            <a:ext cx="4114800" cy="249299"/>
          </a:xfrm>
        </p:spPr>
        <p:txBody>
          <a:bodyPr anchor="b"/>
          <a:lstStyle>
            <a:lvl1pPr marL="0" indent="0">
              <a:buNone/>
              <a:defRPr lang="en-US" sz="1800" b="1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2813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4387" y="1516949"/>
            <a:ext cx="4114800" cy="1202380"/>
          </a:xfrm>
        </p:spPr>
        <p:txBody>
          <a:bodyPr>
            <a:spAutoFit/>
          </a:bodyPr>
          <a:lstStyle>
            <a:lvl1pPr marL="174625" indent="-17462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1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13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as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356616" y="4208938"/>
            <a:ext cx="8430768" cy="387798"/>
          </a:xfrm>
          <a:noFill/>
        </p:spPr>
        <p:txBody>
          <a:bodyPr lIns="0" tIns="0" rIns="0" bIns="0" anchor="ctr" anchorCtr="0">
            <a:sp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31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 userDrawn="1"/>
        </p:nvSpPr>
        <p:spPr bwMode="blackWhite">
          <a:xfrm>
            <a:off x="381000" y="4556560"/>
            <a:ext cx="8382000" cy="41549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25" tIns="45713" rIns="91425" bIns="182880" anchor="b" anchorCtr="0">
            <a:spAutoFit/>
          </a:bodyPr>
          <a:lstStyle/>
          <a:p>
            <a:pPr algn="ctr" defTabSz="91409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chemeClr val="tx2"/>
                </a:solidFill>
                <a:latin typeface="+mj-lt"/>
                <a:ea typeface="+mn-ea"/>
                <a:cs typeface="Arial" charset="0"/>
              </a:rPr>
              <a:t>© 2012 Slalom, LLC. All rights reserved. The information herein is for informational purposes only and represents the current view of Slalom, LLC. as of the date of this presentation.</a:t>
            </a:r>
            <a:br>
              <a:rPr lang="en-US" sz="600" dirty="0" smtClean="0">
                <a:solidFill>
                  <a:schemeClr val="tx2"/>
                </a:solidFill>
                <a:latin typeface="+mj-lt"/>
                <a:ea typeface="+mn-ea"/>
                <a:cs typeface="Arial" charset="0"/>
              </a:rPr>
            </a:br>
            <a:r>
              <a:rPr lang="en-US" sz="600" dirty="0" smtClean="0">
                <a:solidFill>
                  <a:schemeClr val="tx2"/>
                </a:solidFill>
                <a:latin typeface="+mj-lt"/>
                <a:ea typeface="+mn-ea"/>
                <a:cs typeface="Arial" charset="0"/>
              </a:rPr>
              <a:t>SLALOM MAKES NO WARRANTIES, EXPRESS, IMPLIED, OR STATUTORY, AS TO THE INFORMATION IN THIS PRESENTATION.</a:t>
            </a:r>
            <a:endParaRPr lang="en-US" sz="600" dirty="0">
              <a:solidFill>
                <a:schemeClr val="tx2"/>
              </a:solidFill>
              <a:latin typeface="+mj-lt"/>
              <a:ea typeface="+mn-ea"/>
              <a:cs typeface="Arial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9528" y="2114075"/>
            <a:ext cx="3184943" cy="68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71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45017" y="236540"/>
            <a:ext cx="8605838" cy="699516"/>
          </a:xfrm>
          <a:prstGeom prst="rect">
            <a:avLst/>
          </a:prstGeom>
          <a:noFill/>
        </p:spPr>
        <p:txBody>
          <a:bodyPr vert="horz" lIns="137160" tIns="146304" rIns="137160" bIns="64008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813" y="1234440"/>
            <a:ext cx="8334374" cy="1202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4987835"/>
            <a:ext cx="2133600" cy="148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lang="en-US" sz="450" kern="120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87835"/>
            <a:ext cx="2895600" cy="148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"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4987835"/>
            <a:ext cx="2133600" cy="148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US" sz="450" kern="120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7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4" r:id="rId2"/>
    <p:sldLayoutId id="2147483705" r:id="rId3"/>
    <p:sldLayoutId id="2147483706" r:id="rId4"/>
    <p:sldLayoutId id="2147483707" r:id="rId5"/>
    <p:sldLayoutId id="2147483709" r:id="rId6"/>
    <p:sldLayoutId id="2147483650" r:id="rId7"/>
    <p:sldLayoutId id="2147483672" r:id="rId8"/>
    <p:sldLayoutId id="2147483652" r:id="rId9"/>
    <p:sldLayoutId id="2147483653" r:id="rId10"/>
    <p:sldLayoutId id="2147483655" r:id="rId11"/>
    <p:sldLayoutId id="2147483673" r:id="rId12"/>
    <p:sldLayoutId id="214748370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spc="-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2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04788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120000"/>
        <a:buFontTx/>
        <a:buBlip>
          <a:blip r:embed="rId17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2463" indent="-185738" algn="l" defTabSz="914400" rtl="0" eaLnBrk="1" latinLnBrk="0" hangingPunct="1">
        <a:lnSpc>
          <a:spcPct val="90000"/>
        </a:lnSpc>
        <a:spcBef>
          <a:spcPts val="400"/>
        </a:spcBef>
        <a:buClr>
          <a:schemeClr val="accent5"/>
        </a:buClr>
        <a:buSzPct val="120000"/>
        <a:buFontTx/>
        <a:buBlip>
          <a:blip r:embed="rId17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38113" algn="l" defTabSz="914400" rtl="0" eaLnBrk="1" latinLnBrk="0" hangingPunct="1">
        <a:lnSpc>
          <a:spcPct val="90000"/>
        </a:lnSpc>
        <a:spcBef>
          <a:spcPts val="300"/>
        </a:spcBef>
        <a:buClr>
          <a:schemeClr val="accent5"/>
        </a:buClr>
        <a:buFontTx/>
        <a:buBlip>
          <a:blip r:embed="rId17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42975" indent="-133350" algn="l" defTabSz="914400" rtl="0" eaLnBrk="1" latinLnBrk="0" hangingPunct="1">
        <a:lnSpc>
          <a:spcPct val="90000"/>
        </a:lnSpc>
        <a:spcBef>
          <a:spcPts val="300"/>
        </a:spcBef>
        <a:buClr>
          <a:schemeClr val="accent5"/>
        </a:buClr>
        <a:buFontTx/>
        <a:buBlip>
          <a:blip r:embed="rId17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redmatfess.com/" TargetMode="External"/><Relationship Id="rId2" Type="http://schemas.openxmlformats.org/officeDocument/2006/relationships/hyperlink" Target="http://www.ctspug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hyperlink" Target="mailto:JaredM@slalom.co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sevents.org/ct/ct201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ctsharepointusergroup.sharepoint.com/sites/spsnj/_layouts/15/start.aspx#/SitePages/Home.aspx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p2013wade.codeplex.com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gg615945.aspx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s://ctsharepointusergroup.sharepoint.com/sites/spsnj/_layouts/15/start.aspx#/SitePages/Home.aspx" TargetMode="Externa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s://ctsharepointusergroup.sharepoint.com/sites/spsnj/_layouts/15/start.aspx#/SitePages/Home.aspx" TargetMode="Externa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://channel9.msdn.com/Events/SharePoint-Conference/2014/SPC296" TargetMode="Externa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alom.com/thinking/ACT-a-new-perspective" TargetMode="External"/><Relationship Id="rId2" Type="http://schemas.openxmlformats.org/officeDocument/2006/relationships/hyperlink" Target="http://channel9.msdn.com/Events/SharePoint-Conference/2014/SPC401" TargetMode="Externa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032" y="1995005"/>
            <a:ext cx="8311569" cy="1074140"/>
          </a:xfrm>
        </p:spPr>
        <p:txBody>
          <a:bodyPr/>
          <a:lstStyle/>
          <a:p>
            <a:r>
              <a:rPr lang="en-US" dirty="0"/>
              <a:t>Yes we can!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Enabling </a:t>
            </a:r>
            <a:r>
              <a:rPr lang="en-US" sz="2000" dirty="0"/>
              <a:t>Collaboration in a Locked Down SharePoint Environment!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2818" y="4133520"/>
            <a:ext cx="6199632" cy="680186"/>
          </a:xfrm>
        </p:spPr>
        <p:txBody>
          <a:bodyPr/>
          <a:lstStyle/>
          <a:p>
            <a:r>
              <a:rPr lang="en-US" dirty="0" smtClean="0"/>
              <a:t>Jared Matfess</a:t>
            </a:r>
          </a:p>
          <a:p>
            <a:r>
              <a:rPr lang="en-US" sz="1200" i="1" dirty="0" smtClean="0"/>
              <a:t>Consultant, Slalom Consulting</a:t>
            </a:r>
            <a:endParaRPr lang="en-US" sz="12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528346" y="4329289"/>
            <a:ext cx="163859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dirty="0" smtClean="0">
                <a:solidFill>
                  <a:schemeClr val="bg1"/>
                </a:solidFill>
              </a:rPr>
              <a:t>#BASPUG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8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/>
          <p:cNvSpPr txBox="1">
            <a:spLocks/>
          </p:cNvSpPr>
          <p:nvPr/>
        </p:nvSpPr>
        <p:spPr>
          <a:xfrm>
            <a:off x="713435" y="1554342"/>
            <a:ext cx="6468682" cy="341632"/>
          </a:xfrm>
          <a:prstGeom prst="rect">
            <a:avLst/>
          </a:prstGeom>
        </p:spPr>
        <p:txBody>
          <a:bodyPr>
            <a:spAutoFit/>
          </a:bodyPr>
          <a:lstStyle>
            <a:lvl1pPr marL="193675" indent="-1936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kern="1200" spc="-5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384175" indent="-1857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Tx/>
              <a:buBlip>
                <a:blip r:embed="rId4"/>
              </a:buBlip>
              <a:defRPr sz="1600" kern="1200" spc="-5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2pPr>
            <a:lvl3pPr marL="549275" indent="-1603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Tx/>
              <a:buBlip>
                <a:blip r:embed="rId4"/>
              </a:buBlip>
              <a:defRPr lang="en-US" sz="1400" kern="1200" spc="-30" baseline="0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3pPr>
            <a:lvl4pPr marL="687388" indent="-13811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 spc="-2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4pPr>
            <a:lvl5pPr marL="823913" indent="-141288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 spc="-2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dirty="0" smtClean="0">
                <a:gradFill>
                  <a:gsLst>
                    <a:gs pos="70000">
                      <a:schemeClr val="bg1"/>
                    </a:gs>
                    <a:gs pos="50000">
                      <a:schemeClr val="bg1"/>
                    </a:gs>
                  </a:gsLst>
                  <a:lin ang="5400000" scaled="0"/>
                </a:gradFill>
                <a:ea typeface="+mj-ea"/>
                <a:cs typeface="+mj-cs"/>
              </a:rPr>
              <a:t>The Problem with </a:t>
            </a:r>
            <a:r>
              <a:rPr lang="en-US" u="sng" dirty="0" smtClean="0">
                <a:gradFill>
                  <a:gsLst>
                    <a:gs pos="70000">
                      <a:schemeClr val="bg1"/>
                    </a:gs>
                    <a:gs pos="50000">
                      <a:schemeClr val="bg1"/>
                    </a:gs>
                  </a:gsLst>
                  <a:lin ang="5400000" scaled="0"/>
                </a:gradFill>
                <a:ea typeface="+mj-ea"/>
                <a:cs typeface="+mj-cs"/>
              </a:rPr>
              <a:t>Share</a:t>
            </a:r>
            <a:r>
              <a:rPr lang="en-US" dirty="0" smtClean="0">
                <a:gradFill>
                  <a:gsLst>
                    <a:gs pos="70000">
                      <a:schemeClr val="bg1"/>
                    </a:gs>
                    <a:gs pos="50000">
                      <a:schemeClr val="bg1"/>
                    </a:gs>
                  </a:gsLst>
                  <a:lin ang="5400000" scaled="0"/>
                </a:gradFill>
                <a:ea typeface="+mj-ea"/>
                <a:cs typeface="+mj-cs"/>
              </a:rPr>
              <a:t>Point</a:t>
            </a:r>
            <a:endParaRPr lang="en-US" dirty="0">
              <a:gradFill>
                <a:gsLst>
                  <a:gs pos="70000">
                    <a:schemeClr val="bg1"/>
                  </a:gs>
                  <a:gs pos="50000">
                    <a:schemeClr val="bg1"/>
                  </a:gs>
                </a:gsLst>
                <a:lin ang="5400000" scaled="0"/>
              </a:gradFill>
              <a:ea typeface="+mj-ea"/>
              <a:cs typeface="+mj-c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21116" y="2007356"/>
            <a:ext cx="8101768" cy="0"/>
          </a:xfrm>
          <a:prstGeom prst="line">
            <a:avLst/>
          </a:prstGeom>
          <a:ln w="6350" cmpd="thinThick">
            <a:gradFill>
              <a:gsLst>
                <a:gs pos="0">
                  <a:schemeClr val="bg1">
                    <a:alpha val="0"/>
                  </a:schemeClr>
                </a:gs>
                <a:gs pos="75400">
                  <a:schemeClr val="accent5">
                    <a:alpha val="75000"/>
                  </a:schemeClr>
                </a:gs>
                <a:gs pos="10000">
                  <a:schemeClr val="accent5">
                    <a:alpha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1116" y="2571750"/>
            <a:ext cx="8101768" cy="0"/>
          </a:xfrm>
          <a:prstGeom prst="line">
            <a:avLst/>
          </a:prstGeom>
          <a:ln w="6350" cmpd="thinThick">
            <a:gradFill>
              <a:gsLst>
                <a:gs pos="0">
                  <a:schemeClr val="bg1">
                    <a:alpha val="0"/>
                  </a:schemeClr>
                </a:gs>
                <a:gs pos="75400">
                  <a:schemeClr val="accent5">
                    <a:alpha val="75000"/>
                  </a:schemeClr>
                </a:gs>
                <a:gs pos="10000">
                  <a:schemeClr val="accent5">
                    <a:alpha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21116" y="3136144"/>
            <a:ext cx="8101768" cy="0"/>
          </a:xfrm>
          <a:prstGeom prst="line">
            <a:avLst/>
          </a:prstGeom>
          <a:ln w="6350" cmpd="thinThick">
            <a:gradFill>
              <a:gsLst>
                <a:gs pos="0">
                  <a:schemeClr val="bg1">
                    <a:alpha val="0"/>
                  </a:schemeClr>
                </a:gs>
                <a:gs pos="75400">
                  <a:schemeClr val="accent5">
                    <a:alpha val="75000"/>
                  </a:schemeClr>
                </a:gs>
                <a:gs pos="10000">
                  <a:schemeClr val="accent5">
                    <a:alpha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prstDash val="solid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4"/>
          <p:cNvSpPr txBox="1">
            <a:spLocks/>
          </p:cNvSpPr>
          <p:nvPr/>
        </p:nvSpPr>
        <p:spPr>
          <a:xfrm>
            <a:off x="713435" y="2118737"/>
            <a:ext cx="6468682" cy="341632"/>
          </a:xfrm>
          <a:prstGeom prst="rect">
            <a:avLst/>
          </a:prstGeom>
        </p:spPr>
        <p:txBody>
          <a:bodyPr>
            <a:spAutoFit/>
          </a:bodyPr>
          <a:lstStyle>
            <a:lvl1pPr marL="193675" indent="-1936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kern="1200" spc="-5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384175" indent="-1857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Tx/>
              <a:buBlip>
                <a:blip r:embed="rId4"/>
              </a:buBlip>
              <a:defRPr sz="1600" kern="1200" spc="-5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2pPr>
            <a:lvl3pPr marL="549275" indent="-1603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Tx/>
              <a:buBlip>
                <a:blip r:embed="rId4"/>
              </a:buBlip>
              <a:defRPr lang="en-US" sz="1400" kern="1200" spc="-30" baseline="0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3pPr>
            <a:lvl4pPr marL="687388" indent="-13811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 spc="-2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4pPr>
            <a:lvl5pPr marL="823913" indent="-141288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 spc="-2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dirty="0" smtClean="0">
                <a:gradFill>
                  <a:gsLst>
                    <a:gs pos="70000">
                      <a:schemeClr val="bg1"/>
                    </a:gs>
                    <a:gs pos="50000">
                      <a:schemeClr val="bg1"/>
                    </a:gs>
                  </a:gsLst>
                  <a:lin ang="5400000" scaled="0"/>
                </a:gradFill>
              </a:rPr>
              <a:t>Framing your security “opportunity”</a:t>
            </a:r>
            <a:endParaRPr lang="en-US" dirty="0">
              <a:gradFill>
                <a:gsLst>
                  <a:gs pos="70000">
                    <a:schemeClr val="bg1"/>
                  </a:gs>
                  <a:gs pos="50000">
                    <a:schemeClr val="bg1"/>
                  </a:gs>
                </a:gsLst>
                <a:lin ang="5400000" scaled="0"/>
              </a:gradFill>
            </a:endParaRP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713435" y="2683131"/>
            <a:ext cx="6468682" cy="341632"/>
          </a:xfrm>
          <a:prstGeom prst="rect">
            <a:avLst/>
          </a:prstGeom>
        </p:spPr>
        <p:txBody>
          <a:bodyPr>
            <a:spAutoFit/>
          </a:bodyPr>
          <a:lstStyle>
            <a:lvl1pPr marL="193675" indent="-1936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kern="1200" spc="-5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384175" indent="-1857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Tx/>
              <a:buBlip>
                <a:blip r:embed="rId4"/>
              </a:buBlip>
              <a:defRPr sz="1600" kern="1200" spc="-5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2pPr>
            <a:lvl3pPr marL="549275" indent="-1603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Tx/>
              <a:buBlip>
                <a:blip r:embed="rId4"/>
              </a:buBlip>
              <a:defRPr lang="en-US" sz="1400" kern="1200" spc="-30" baseline="0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3pPr>
            <a:lvl4pPr marL="687388" indent="-13811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 spc="-2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4pPr>
            <a:lvl5pPr marL="823913" indent="-141288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 spc="-2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dirty="0" smtClean="0">
                <a:gradFill>
                  <a:gsLst>
                    <a:gs pos="70000">
                      <a:schemeClr val="bg1"/>
                    </a:gs>
                    <a:gs pos="50000">
                      <a:schemeClr val="bg1"/>
                    </a:gs>
                  </a:gsLst>
                  <a:lin ang="5400000" scaled="0"/>
                </a:gradFill>
              </a:rPr>
              <a:t>Building blocks for your solution</a:t>
            </a:r>
            <a:endParaRPr lang="en-US" dirty="0">
              <a:gradFill>
                <a:gsLst>
                  <a:gs pos="70000">
                    <a:schemeClr val="bg1"/>
                  </a:gs>
                  <a:gs pos="50000">
                    <a:schemeClr val="bg1"/>
                  </a:gs>
                </a:gsLst>
                <a:lin ang="5400000" scaled="0"/>
              </a:gra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713435" y="3247526"/>
            <a:ext cx="6468682" cy="341632"/>
          </a:xfrm>
          <a:prstGeom prst="rect">
            <a:avLst/>
          </a:prstGeom>
        </p:spPr>
        <p:txBody>
          <a:bodyPr>
            <a:spAutoFit/>
          </a:bodyPr>
          <a:lstStyle>
            <a:lvl1pPr marL="193675" indent="-1936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Tx/>
              <a:buBlip>
                <a:blip r:embed="rId3"/>
              </a:buBlip>
              <a:defRPr sz="1800" kern="1200" spc="-5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384175" indent="-1857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Tx/>
              <a:buBlip>
                <a:blip r:embed="rId4"/>
              </a:buBlip>
              <a:defRPr sz="1600" kern="1200" spc="-5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2pPr>
            <a:lvl3pPr marL="549275" indent="-1603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Tx/>
              <a:buBlip>
                <a:blip r:embed="rId4"/>
              </a:buBlip>
              <a:defRPr lang="en-US" sz="1400" kern="1200" spc="-30" baseline="0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3pPr>
            <a:lvl4pPr marL="687388" indent="-13811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 spc="-2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4pPr>
            <a:lvl5pPr marL="823913" indent="-141288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4"/>
              </a:buBlip>
              <a:defRPr sz="1200" kern="1200" spc="-20" baseline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dirty="0" smtClean="0">
                <a:gradFill>
                  <a:gsLst>
                    <a:gs pos="70000">
                      <a:schemeClr val="bg1"/>
                    </a:gs>
                    <a:gs pos="50000">
                      <a:schemeClr val="bg1"/>
                    </a:gs>
                  </a:gsLst>
                  <a:lin ang="5400000" scaled="0"/>
                </a:gradFill>
              </a:rPr>
              <a:t>Getting your A.C.T. together</a:t>
            </a:r>
            <a:endParaRPr lang="en-US" dirty="0">
              <a:gradFill>
                <a:gsLst>
                  <a:gs pos="70000">
                    <a:schemeClr val="bg1"/>
                  </a:gs>
                  <a:gs pos="50000">
                    <a:schemeClr val="bg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60219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3819507"/>
          </a:xfrm>
        </p:spPr>
        <p:txBody>
          <a:bodyPr/>
          <a:lstStyle/>
          <a:p>
            <a:r>
              <a:rPr lang="en-US" dirty="0" smtClean="0"/>
              <a:t>SharePoint Consultant with Slalom Consulting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10+ years in the IT Field, 0 book deals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President of CT SharePoint Users Group (</a:t>
            </a:r>
            <a:r>
              <a:rPr lang="en-US" dirty="0" smtClean="0">
                <a:hlinkClick r:id="rId2"/>
              </a:rPr>
              <a:t>www.ctspug.org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Blog: </a:t>
            </a:r>
            <a:r>
              <a:rPr lang="en-US" dirty="0" smtClean="0">
                <a:hlinkClick r:id="rId3"/>
              </a:rPr>
              <a:t>www.jaredmatfess.com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Twitter: @</a:t>
            </a:r>
            <a:r>
              <a:rPr lang="en-US" dirty="0" err="1" smtClean="0"/>
              <a:t>JaredMatfess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E-mail: </a:t>
            </a:r>
            <a:r>
              <a:rPr lang="en-US" dirty="0" smtClean="0">
                <a:hlinkClick r:id="rId4"/>
              </a:rPr>
              <a:t>JaredM@slalom.com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304" y="732856"/>
            <a:ext cx="2141723" cy="142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9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inspiration for the CTSPUG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115" y="978184"/>
            <a:ext cx="2975642" cy="396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5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CTSPUG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88938" y="1217613"/>
            <a:ext cx="8353425" cy="145886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Meets 3</a:t>
            </a:r>
            <a:r>
              <a:rPr lang="en-US" baseline="30000" dirty="0" smtClean="0"/>
              <a:t>rd</a:t>
            </a:r>
            <a:r>
              <a:rPr lang="en-US" dirty="0" smtClean="0"/>
              <a:t> Thursday of the month</a:t>
            </a:r>
          </a:p>
          <a:p>
            <a:r>
              <a:rPr lang="en-US" dirty="0" smtClean="0"/>
              <a:t>Microsoft Office in Hartford, CT</a:t>
            </a:r>
          </a:p>
          <a:p>
            <a:r>
              <a:rPr lang="en-US" dirty="0" smtClean="0"/>
              <a:t>http://www.meetup.com/ctspug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892" y="469900"/>
            <a:ext cx="3883471" cy="355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9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SharePoint Saturday CT is coming!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388938" y="1217613"/>
            <a:ext cx="8353425" cy="3724096"/>
          </a:xfrm>
          <a:prstGeom prst="rect">
            <a:avLst/>
          </a:prstGeo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www.spsevents.org/ct/ct2014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05" y="1152702"/>
            <a:ext cx="6876190" cy="2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0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awesome speakers!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43419" y="936056"/>
            <a:ext cx="8913496" cy="3998801"/>
            <a:chOff x="172447" y="936056"/>
            <a:chExt cx="8913496" cy="399880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t="60976" r="20291"/>
            <a:stretch/>
          </p:blipFill>
          <p:spPr>
            <a:xfrm>
              <a:off x="5132389" y="936056"/>
              <a:ext cx="3953554" cy="2568533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172447" y="936056"/>
              <a:ext cx="5981610" cy="3998801"/>
              <a:chOff x="172447" y="936056"/>
              <a:chExt cx="5981610" cy="3998801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/>
              <a:srcRect b="39245"/>
              <a:stretch/>
            </p:blipFill>
            <p:spPr>
              <a:xfrm>
                <a:off x="172447" y="936056"/>
                <a:ext cx="4959942" cy="3998801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2"/>
              <a:srcRect l="79571" t="60976" r="-55" b="20381"/>
              <a:stretch/>
            </p:blipFill>
            <p:spPr>
              <a:xfrm>
                <a:off x="5138057" y="3504590"/>
                <a:ext cx="1016000" cy="122706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8403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Background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206758"/>
          </a:xfrm>
        </p:spPr>
        <p:txBody>
          <a:bodyPr/>
          <a:lstStyle/>
          <a:p>
            <a:r>
              <a:rPr lang="en-US" dirty="0" smtClean="0"/>
              <a:t>Worked 11 years at United Technologies Corporation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Started in Communications as a co-op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SharePoint, Infrastructure, Networking, Project Management, eBusiness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Designed their US/FN collaboration solution for non-technical data collaboration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17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Background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302169"/>
          </a:xfrm>
        </p:spPr>
        <p:txBody>
          <a:bodyPr/>
          <a:lstStyle/>
          <a:p>
            <a:r>
              <a:rPr lang="en-US" dirty="0" smtClean="0"/>
              <a:t>SharePoint has the potential to drastically disrupt the normal operations for large corporations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Navigating the political/social stigma of a collaborative technology in a regulated industry can be fun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Here are some best practices, lessons learned, and tips for your own 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63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Problem with </a:t>
            </a:r>
            <a:r>
              <a:rPr lang="en-US" u="sng" dirty="0" smtClean="0"/>
              <a:t>Share</a:t>
            </a:r>
            <a:r>
              <a:rPr lang="en-US" dirty="0" smtClean="0"/>
              <a:t>Point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“The days when it isn’t awesome”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2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Share</a:t>
            </a:r>
            <a:r>
              <a:rPr lang="en-US" dirty="0" smtClean="0"/>
              <a:t>Point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874359"/>
          </a:xfrm>
        </p:spPr>
        <p:txBody>
          <a:bodyPr/>
          <a:lstStyle/>
          <a:p>
            <a:r>
              <a:rPr lang="en-US" dirty="0" smtClean="0"/>
              <a:t>SharePoint makes it almost too easy to share files</a:t>
            </a:r>
          </a:p>
          <a:p>
            <a:pPr lvl="1"/>
            <a:r>
              <a:rPr lang="en-US" dirty="0" smtClean="0"/>
              <a:t>Upload, Sync, Drag &amp; Drop, Open in Explorer</a:t>
            </a:r>
          </a:p>
          <a:p>
            <a:pPr lvl="1"/>
            <a:r>
              <a:rPr lang="en-US" dirty="0" smtClean="0"/>
              <a:t>Multiple devices supported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It also includes </a:t>
            </a:r>
            <a:r>
              <a:rPr lang="en-US" b="1" dirty="0" smtClean="0"/>
              <a:t>Share</a:t>
            </a:r>
            <a:r>
              <a:rPr lang="en-US" dirty="0" smtClean="0"/>
              <a:t> in the name!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105" y="3209396"/>
            <a:ext cx="723900" cy="847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500" y="3209396"/>
            <a:ext cx="3762375" cy="4476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2906" t="3745" r="931" b="3275"/>
          <a:stretch/>
        </p:blipFill>
        <p:spPr>
          <a:xfrm>
            <a:off x="6485401" y="3147831"/>
            <a:ext cx="2170771" cy="101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your CSO wants for SharePoint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38" y="1235964"/>
            <a:ext cx="4955138" cy="330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1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your users want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23" y="1023937"/>
            <a:ext cx="5426870" cy="36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mistakes happen?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206758"/>
          </a:xfrm>
        </p:spPr>
        <p:txBody>
          <a:bodyPr/>
          <a:lstStyle/>
          <a:p>
            <a:r>
              <a:rPr lang="en-US" b="1" dirty="0" smtClean="0"/>
              <a:t>People</a:t>
            </a:r>
            <a:r>
              <a:rPr lang="en-US" dirty="0" smtClean="0"/>
              <a:t> – someone shares a file with someone who shouldn’t see it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Process</a:t>
            </a:r>
            <a:r>
              <a:rPr lang="en-US" dirty="0" smtClean="0"/>
              <a:t> – the process for sharing data failed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Technology</a:t>
            </a:r>
            <a:r>
              <a:rPr lang="en-US" dirty="0" smtClean="0"/>
              <a:t> – there weren’t adequate controls in place to enable to required 		             collaboration while including mistake proofing steps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81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am I?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652486"/>
          </a:xfrm>
        </p:spPr>
        <p:txBody>
          <a:bodyPr/>
          <a:lstStyle/>
          <a:p>
            <a:r>
              <a:rPr lang="en-US" dirty="0" smtClean="0"/>
              <a:t>File shares are very ambiguous and lead to mistakes</a:t>
            </a:r>
          </a:p>
          <a:p>
            <a:r>
              <a:rPr lang="en-US" dirty="0" smtClean="0"/>
              <a:t>Users might understand the title but not the purpose for the share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492" y="2185310"/>
            <a:ext cx="4741823" cy="2004276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 rot="10800000">
            <a:off x="1393084" y="3017935"/>
            <a:ext cx="978408" cy="484632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5097" y="4374893"/>
            <a:ext cx="693875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i="1" dirty="0" smtClean="0"/>
              <a:t>How would a user know the difference between the N &amp; O Drives?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8557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Whoops! Sent to the wrong person!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16</a:t>
            </a:fld>
            <a:endParaRPr lang="en-US" dirty="0"/>
          </a:p>
        </p:txBody>
      </p:sp>
      <p:pic>
        <p:nvPicPr>
          <p:cNvPr id="3076" name="Picture 4" descr="http://memetogo.com/media/created/89ek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882" y="1048099"/>
            <a:ext cx="3827692" cy="382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42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SharePoint “Helps”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498598"/>
          </a:xfrm>
        </p:spPr>
        <p:txBody>
          <a:bodyPr/>
          <a:lstStyle/>
          <a:p>
            <a:r>
              <a:rPr lang="en-US" dirty="0" smtClean="0"/>
              <a:t>Some organizations roll out SharePoint without careful planning, and then you get into a situation where the looney’s are running the insane asylum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257" y="2080276"/>
            <a:ext cx="3901440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3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Framing your opportunity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Figuring out what you need to solve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2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your data concerns?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19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3108543"/>
          </a:xfrm>
        </p:spPr>
        <p:txBody>
          <a:bodyPr/>
          <a:lstStyle/>
          <a:p>
            <a:r>
              <a:rPr lang="en-US" dirty="0" smtClean="0"/>
              <a:t>Intellectual property?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Company private/sensitive such as salary planning?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Mergers and acquisitions data which could impact stock price?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Are the concerns regulatory? HIPPA, Export Control, PII?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Are there retention policies surrounding your data?</a:t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800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need to engage your business!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265236"/>
          </a:xfrm>
        </p:spPr>
        <p:txBody>
          <a:bodyPr/>
          <a:lstStyle/>
          <a:p>
            <a:r>
              <a:rPr lang="en-US" dirty="0" smtClean="0"/>
              <a:t>Information Technology Security</a:t>
            </a:r>
          </a:p>
          <a:p>
            <a:r>
              <a:rPr lang="en-US" dirty="0" smtClean="0"/>
              <a:t>Compliance</a:t>
            </a:r>
          </a:p>
          <a:p>
            <a:r>
              <a:rPr lang="en-US" dirty="0" smtClean="0"/>
              <a:t>Legal</a:t>
            </a:r>
          </a:p>
          <a:p>
            <a:r>
              <a:rPr lang="en-US" dirty="0" smtClean="0"/>
              <a:t>Human Resources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936" y="1038828"/>
            <a:ext cx="2937975" cy="293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4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goal – guide your users to success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10" y="1258278"/>
            <a:ext cx="6505710" cy="325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1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your data security requirements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748445"/>
          </a:xfrm>
        </p:spPr>
        <p:txBody>
          <a:bodyPr/>
          <a:lstStyle/>
          <a:p>
            <a:r>
              <a:rPr lang="en-US" dirty="0" smtClean="0"/>
              <a:t>Identify logging/auditing requirements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Target the data which needs to be secured</a:t>
            </a:r>
          </a:p>
          <a:p>
            <a:pPr lvl="1"/>
            <a:r>
              <a:rPr lang="en-US" dirty="0" smtClean="0"/>
              <a:t>Leverage existing DRM technology</a:t>
            </a:r>
          </a:p>
          <a:p>
            <a:pPr lvl="1"/>
            <a:r>
              <a:rPr lang="en-US" dirty="0" smtClean="0"/>
              <a:t>Force data classification on data upload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User / data separation requirements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625" y="1390185"/>
            <a:ext cx="2401549" cy="207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4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want to audit?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361" y="1248996"/>
            <a:ext cx="7750601" cy="345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0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long do you want to keep the data?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652486"/>
          </a:xfrm>
        </p:spPr>
        <p:txBody>
          <a:bodyPr/>
          <a:lstStyle/>
          <a:p>
            <a:r>
              <a:rPr lang="en-US" dirty="0" smtClean="0"/>
              <a:t>Recommend enabling audit trimming</a:t>
            </a:r>
          </a:p>
          <a:p>
            <a:r>
              <a:rPr lang="en-US" dirty="0" smtClean="0"/>
              <a:t>Consider 3</a:t>
            </a:r>
            <a:r>
              <a:rPr lang="en-US" baseline="30000" dirty="0" smtClean="0"/>
              <a:t>rd</a:t>
            </a:r>
            <a:r>
              <a:rPr lang="en-US" dirty="0" smtClean="0"/>
              <a:t> party solution </a:t>
            </a:r>
            <a:r>
              <a:rPr lang="en-US" dirty="0" smtClean="0"/>
              <a:t>for </a:t>
            </a:r>
            <a:r>
              <a:rPr lang="en-US" dirty="0" smtClean="0"/>
              <a:t>long-term archiving / reporting on audit data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55" y="2610326"/>
            <a:ext cx="8143643" cy="194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5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demo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49299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Site Collection Auditing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9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will you secure that data?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26</a:t>
            </a:fld>
            <a:endParaRPr lang="en-US" dirty="0"/>
          </a:p>
        </p:txBody>
      </p:sp>
      <p:pic>
        <p:nvPicPr>
          <p:cNvPr id="4098" name="Picture 2" descr="http://upload.wikimedia.org/wikipedia/commons/5/5d/Data_Center_Biometric_Key_Lo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315" y="1648023"/>
            <a:ext cx="5093242" cy="286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50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classification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055674"/>
          </a:xfrm>
        </p:spPr>
        <p:txBody>
          <a:bodyPr/>
          <a:lstStyle/>
          <a:p>
            <a:r>
              <a:rPr lang="en-US" dirty="0" smtClean="0"/>
              <a:t>There’s no good way to turn classification on for all documents</a:t>
            </a:r>
          </a:p>
          <a:p>
            <a:r>
              <a:rPr lang="en-US" dirty="0" smtClean="0"/>
              <a:t>Don’t modify the out of the box Document Content </a:t>
            </a:r>
            <a:r>
              <a:rPr lang="en-US" dirty="0"/>
              <a:t>T</a:t>
            </a:r>
            <a:r>
              <a:rPr lang="en-US" dirty="0" smtClean="0"/>
              <a:t>ype!</a:t>
            </a:r>
          </a:p>
          <a:p>
            <a:r>
              <a:rPr lang="en-US" dirty="0" smtClean="0"/>
              <a:t>Consider leveraging unique </a:t>
            </a:r>
            <a:r>
              <a:rPr lang="en-US" dirty="0"/>
              <a:t>C</a:t>
            </a:r>
            <a:r>
              <a:rPr lang="en-US" dirty="0" smtClean="0"/>
              <a:t>ontent Types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8" b="4579"/>
          <a:stretch/>
        </p:blipFill>
        <p:spPr bwMode="auto">
          <a:xfrm>
            <a:off x="1194904" y="2508984"/>
            <a:ext cx="6572250" cy="2259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37430" y="2066925"/>
            <a:ext cx="7087197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b="1" dirty="0" smtClean="0"/>
              <a:t>Question for those playing at home: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How do you force document classification </a:t>
            </a:r>
            <a:br>
              <a:rPr lang="en-US" sz="2400" dirty="0" smtClean="0"/>
            </a:br>
            <a:r>
              <a:rPr lang="en-US" sz="2400" dirty="0" smtClean="0"/>
              <a:t>for all documents being uploaded into SharePoint?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640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803571"/>
          </a:xfrm>
        </p:spPr>
        <p:txBody>
          <a:bodyPr/>
          <a:lstStyle/>
          <a:p>
            <a:r>
              <a:rPr lang="en-US" dirty="0" smtClean="0"/>
              <a:t>Try to map your user requirements to relevant reports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Help drive the audit discussion so you can help shape the report outputs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Consider a 3</a:t>
            </a:r>
            <a:r>
              <a:rPr lang="en-US" baseline="30000" dirty="0" smtClean="0"/>
              <a:t>rd</a:t>
            </a:r>
            <a:r>
              <a:rPr lang="en-US" dirty="0" smtClean="0"/>
              <a:t> party vendor: </a:t>
            </a:r>
            <a:r>
              <a:rPr lang="en-US" dirty="0" err="1" smtClean="0"/>
              <a:t>AvePoint</a:t>
            </a:r>
            <a:r>
              <a:rPr lang="en-US" dirty="0" smtClean="0"/>
              <a:t>, </a:t>
            </a:r>
            <a:r>
              <a:rPr lang="en-US" dirty="0" err="1" smtClean="0"/>
              <a:t>HarePoint</a:t>
            </a:r>
            <a:r>
              <a:rPr lang="en-US" dirty="0" smtClean="0"/>
              <a:t>, </a:t>
            </a:r>
            <a:r>
              <a:rPr lang="en-US" dirty="0" err="1" smtClean="0"/>
              <a:t>Metalogix</a:t>
            </a:r>
            <a:r>
              <a:rPr lang="en-US" dirty="0" smtClean="0"/>
              <a:t>, </a:t>
            </a:r>
            <a:r>
              <a:rPr lang="en-US" dirty="0" err="1" smtClean="0"/>
              <a:t>WebTrends</a:t>
            </a:r>
            <a:r>
              <a:rPr lang="en-US" dirty="0" smtClean="0"/>
              <a:t> based on requirements</a:t>
            </a:r>
          </a:p>
        </p:txBody>
      </p:sp>
    </p:spTree>
    <p:extLst>
      <p:ext uri="{BB962C8B-B14F-4D97-AF65-F5344CB8AC3E}">
        <p14:creationId xmlns:p14="http://schemas.microsoft.com/office/powerpoint/2010/main" val="270231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Analytics to CSV </a:t>
            </a:r>
            <a:r>
              <a:rPr lang="en-US" dirty="0" err="1" smtClean="0"/>
              <a:t>CodePlex</a:t>
            </a:r>
            <a:r>
              <a:rPr lang="en-US" dirty="0" smtClean="0"/>
              <a:t> Project!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357"/>
          <a:stretch/>
        </p:blipFill>
        <p:spPr>
          <a:xfrm>
            <a:off x="1016823" y="1070764"/>
            <a:ext cx="5828507" cy="320650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306670" y="4402996"/>
            <a:ext cx="5248812" cy="450130"/>
          </a:xfrm>
          <a:prstGeom prst="rect">
            <a:avLst/>
          </a:prstGeom>
        </p:spPr>
        <p:txBody>
          <a:bodyPr/>
          <a:lstStyle>
            <a:lvl1pPr marL="23336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47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20000"/>
              <a:buFontTx/>
              <a:buBlip>
                <a:blip r:embed="rId5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2463" indent="-1857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SzPct val="120000"/>
              <a:buFontTx/>
              <a:buBlip>
                <a:blip r:embed="rId5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0100" indent="-13811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5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42975" indent="-13335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5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>
                <a:hlinkClick r:id="rId6"/>
              </a:rPr>
              <a:t>https://sp2013wade.codeplex.com/</a:t>
            </a:r>
            <a:endParaRPr lang="en-US" sz="2400" dirty="0" smtClean="0"/>
          </a:p>
          <a:p>
            <a:pPr lvl="1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954401" y="1988457"/>
            <a:ext cx="1587293" cy="1780639"/>
            <a:chOff x="6997944" y="1161143"/>
            <a:chExt cx="1587293" cy="178063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4646" y="1161143"/>
              <a:ext cx="1253891" cy="114994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997944" y="2406251"/>
              <a:ext cx="1587293" cy="535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200"/>
                </a:spcBef>
                <a:buClr>
                  <a:schemeClr val="accent1"/>
                </a:buClr>
              </a:pPr>
              <a:r>
                <a:rPr lang="en-US" sz="1600" dirty="0" smtClean="0"/>
                <a:t>Chris LaQuerre</a:t>
              </a:r>
              <a:br>
                <a:rPr lang="en-US" sz="1600" dirty="0" smtClean="0"/>
              </a:br>
              <a:endParaRPr lang="en-US" sz="1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8847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Building blocks for your solution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Tips &amp; tricks from the field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28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at your site request 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372957"/>
          </a:xfrm>
        </p:spPr>
        <p:txBody>
          <a:bodyPr/>
          <a:lstStyle/>
          <a:p>
            <a:r>
              <a:rPr lang="en-US" dirty="0" smtClean="0"/>
              <a:t>Identify your decision making questions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Capture key field as metadata</a:t>
            </a:r>
          </a:p>
          <a:p>
            <a:pPr lvl="1"/>
            <a:r>
              <a:rPr lang="en-US" dirty="0" smtClean="0"/>
              <a:t>Store in site collection property bag</a:t>
            </a:r>
          </a:p>
          <a:p>
            <a:pPr lvl="1"/>
            <a:r>
              <a:rPr lang="en-US" dirty="0" smtClean="0"/>
              <a:t>Also consider hidden list in site collection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Meet with your customers to understand</a:t>
            </a:r>
            <a:br>
              <a:rPr lang="en-US" dirty="0" smtClean="0"/>
            </a:br>
            <a:r>
              <a:rPr lang="en-US" dirty="0" smtClean="0"/>
              <a:t>what they are requesting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907" y="1182028"/>
            <a:ext cx="3922948" cy="337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Powershell</a:t>
            </a:r>
            <a:r>
              <a:rPr lang="en-US" dirty="0" smtClean="0"/>
              <a:t> to create custom property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898981"/>
          </a:xfrm>
        </p:spPr>
        <p:txBody>
          <a:bodyPr/>
          <a:lstStyle/>
          <a:p>
            <a:r>
              <a:rPr lang="en-US" dirty="0" err="1" smtClean="0"/>
              <a:t>Powershell</a:t>
            </a:r>
            <a:r>
              <a:rPr lang="en-US" dirty="0" smtClean="0"/>
              <a:t> to add a custom entry CTSPUG President to the property bag</a:t>
            </a:r>
          </a:p>
          <a:p>
            <a:pPr marL="0" indent="0">
              <a:buNone/>
            </a:pPr>
            <a:r>
              <a:rPr lang="en-US" dirty="0" smtClean="0"/>
              <a:t>$</a:t>
            </a:r>
            <a:r>
              <a:rPr lang="en-US" dirty="0"/>
              <a:t>site = New-Object </a:t>
            </a:r>
            <a:r>
              <a:rPr lang="en-US" dirty="0" err="1"/>
              <a:t>Microsoft.SharePoint.SPSite</a:t>
            </a:r>
            <a:r>
              <a:rPr lang="en-US" dirty="0" smtClean="0"/>
              <a:t>("http://www.ctspug.org") </a:t>
            </a:r>
            <a:br>
              <a:rPr lang="en-US" dirty="0" smtClean="0"/>
            </a:br>
            <a:r>
              <a:rPr lang="en-US" dirty="0" smtClean="0"/>
              <a:t>$</a:t>
            </a:r>
            <a:r>
              <a:rPr lang="en-US" dirty="0" err="1"/>
              <a:t>rootWeb</a:t>
            </a:r>
            <a:r>
              <a:rPr lang="en-US" dirty="0"/>
              <a:t> = $</a:t>
            </a:r>
            <a:r>
              <a:rPr lang="en-US" dirty="0" err="1" smtClean="0"/>
              <a:t>site.RootWeb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$</a:t>
            </a:r>
            <a:r>
              <a:rPr lang="en-US" dirty="0" err="1" smtClean="0"/>
              <a:t>rootweb.AllowUnsafeUpdates</a:t>
            </a:r>
            <a:r>
              <a:rPr lang="en-US" dirty="0" smtClean="0"/>
              <a:t> </a:t>
            </a:r>
            <a:r>
              <a:rPr lang="en-US" dirty="0"/>
              <a:t>= $</a:t>
            </a:r>
            <a:r>
              <a:rPr lang="en-US" dirty="0" smtClean="0"/>
              <a:t>true</a:t>
            </a:r>
            <a:br>
              <a:rPr lang="en-US" dirty="0" smtClean="0"/>
            </a:br>
            <a:r>
              <a:rPr lang="en-US" dirty="0" smtClean="0">
                <a:solidFill>
                  <a:srgbClr val="017CD9"/>
                </a:solidFill>
              </a:rPr>
              <a:t>$</a:t>
            </a:r>
            <a:r>
              <a:rPr lang="en-US" dirty="0" err="1" smtClean="0">
                <a:solidFill>
                  <a:srgbClr val="017CD9"/>
                </a:solidFill>
              </a:rPr>
              <a:t>rootweb.Properties.Add</a:t>
            </a:r>
            <a:r>
              <a:rPr lang="en-US" dirty="0" smtClean="0">
                <a:solidFill>
                  <a:srgbClr val="017CD9"/>
                </a:solidFill>
              </a:rPr>
              <a:t>("CTSPUG President", </a:t>
            </a:r>
            <a:r>
              <a:rPr lang="en-US" dirty="0">
                <a:solidFill>
                  <a:srgbClr val="017CD9"/>
                </a:solidFill>
              </a:rPr>
              <a:t>"</a:t>
            </a:r>
            <a:r>
              <a:rPr lang="en-US" dirty="0" smtClean="0">
                <a:solidFill>
                  <a:srgbClr val="017CD9"/>
                </a:solidFill>
              </a:rPr>
              <a:t>Jared Matfess")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$</a:t>
            </a:r>
            <a:r>
              <a:rPr lang="en-US" dirty="0" err="1" smtClean="0"/>
              <a:t>rootweb.Update</a:t>
            </a:r>
            <a:r>
              <a:rPr lang="en-US" dirty="0" smtClean="0"/>
              <a:t>()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$</a:t>
            </a:r>
            <a:r>
              <a:rPr lang="en-US" dirty="0" err="1" smtClean="0"/>
              <a:t>rootweb.Dispose</a:t>
            </a:r>
            <a:r>
              <a:rPr lang="en-US" dirty="0" smtClean="0"/>
              <a:t>()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8962" y="4381252"/>
            <a:ext cx="657103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i="1" dirty="0" smtClean="0"/>
              <a:t>Consider including this to your Site Collection creation process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1073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Bonus! SharePoint 2013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3108543"/>
          </a:xfrm>
        </p:spPr>
        <p:txBody>
          <a:bodyPr/>
          <a:lstStyle/>
          <a:p>
            <a:r>
              <a:rPr lang="en-US" dirty="0" smtClean="0"/>
              <a:t>SharePoint 2013 supports creating an indexed property in an </a:t>
            </a:r>
            <a:r>
              <a:rPr lang="en-US" dirty="0" err="1" smtClean="0"/>
              <a:t>SPWeb</a:t>
            </a:r>
            <a:r>
              <a:rPr lang="en-US" dirty="0" smtClean="0"/>
              <a:t> Property bag!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Example: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$web = Get-</a:t>
            </a:r>
            <a:r>
              <a:rPr lang="en-US" dirty="0" err="1"/>
              <a:t>SPWeb</a:t>
            </a:r>
            <a:r>
              <a:rPr lang="en-US" dirty="0"/>
              <a:t> http</a:t>
            </a:r>
            <a:r>
              <a:rPr lang="en-US" dirty="0" smtClean="0"/>
              <a:t>://sharepoint.ctspug.org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$</a:t>
            </a:r>
            <a:r>
              <a:rPr lang="en-US" dirty="0" err="1"/>
              <a:t>web.AllProperties</a:t>
            </a:r>
            <a:r>
              <a:rPr lang="en-US" dirty="0" smtClean="0"/>
              <a:t>[“</a:t>
            </a:r>
            <a:r>
              <a:rPr lang="en-US" dirty="0" err="1" smtClean="0"/>
              <a:t>ExportControl</a:t>
            </a:r>
            <a:r>
              <a:rPr lang="en-US" dirty="0" smtClean="0"/>
              <a:t>"] </a:t>
            </a:r>
            <a:r>
              <a:rPr lang="en-US" dirty="0"/>
              <a:t>= </a:t>
            </a:r>
            <a:r>
              <a:rPr lang="en-US" dirty="0" smtClean="0"/>
              <a:t>“ITAR"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$</a:t>
            </a:r>
            <a:r>
              <a:rPr lang="en-US" dirty="0" err="1"/>
              <a:t>web.IndexedPropertyKeys.Add</a:t>
            </a:r>
            <a:r>
              <a:rPr lang="en-US" dirty="0" smtClean="0"/>
              <a:t>(“</a:t>
            </a:r>
            <a:r>
              <a:rPr lang="en-US" dirty="0" err="1" smtClean="0"/>
              <a:t>ExportControl</a:t>
            </a:r>
            <a:r>
              <a:rPr lang="en-US" dirty="0" smtClean="0"/>
              <a:t>")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$</a:t>
            </a:r>
            <a:r>
              <a:rPr lang="en-US" dirty="0" err="1"/>
              <a:t>web.Update</a:t>
            </a:r>
            <a:r>
              <a:rPr lang="en-US" dirty="0" smtClean="0"/>
              <a:t>()</a:t>
            </a:r>
            <a:br>
              <a:rPr lang="en-US" dirty="0" smtClean="0"/>
            </a:br>
            <a:r>
              <a:rPr lang="en-US" dirty="0" smtClean="0"/>
              <a:t>$</a:t>
            </a:r>
            <a:r>
              <a:rPr lang="en-US" dirty="0" err="1" smtClean="0"/>
              <a:t>web.Dispose</a:t>
            </a:r>
            <a:r>
              <a:rPr lang="en-US" dirty="0" smtClean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36962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Expose Site Metadata to Users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652486"/>
          </a:xfrm>
        </p:spPr>
        <p:txBody>
          <a:bodyPr/>
          <a:lstStyle/>
          <a:p>
            <a:r>
              <a:rPr lang="en-US" dirty="0" smtClean="0"/>
              <a:t>Display data captured during site collection process</a:t>
            </a:r>
          </a:p>
          <a:p>
            <a:r>
              <a:rPr lang="en-US" dirty="0" smtClean="0"/>
              <a:t>Ensure you have process for keeping data current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842" y="2325631"/>
            <a:ext cx="3280728" cy="21636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45979" y="4305094"/>
            <a:ext cx="2330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70C0"/>
                </a:solidFill>
              </a:rPr>
              <a:t>http://goo.gl/emfLVi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248592" y="3018263"/>
            <a:ext cx="1473543" cy="1224677"/>
            <a:chOff x="417292" y="2460175"/>
            <a:chExt cx="2924763" cy="2430801"/>
          </a:xfrm>
        </p:grpSpPr>
        <p:pic>
          <p:nvPicPr>
            <p:cNvPr id="8" name="Picture 2" descr="https://pbs.twimg.com/profile_images/2507732008/q19k1d8mj3k4j69yq3t5.jpe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098" y="2460175"/>
              <a:ext cx="1845155" cy="1719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17292" y="4264241"/>
              <a:ext cx="2924763" cy="6267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Jeremy </a:t>
              </a:r>
              <a:r>
                <a:rPr lang="en-US" b="1" dirty="0" err="1" smtClean="0"/>
                <a:t>Thake</a:t>
              </a:r>
              <a:endParaRPr lang="en-US" b="1" dirty="0"/>
            </a:p>
          </p:txBody>
        </p:sp>
      </p:grpSp>
      <p:sp>
        <p:nvSpPr>
          <p:cNvPr id="10" name="Rectangle 9"/>
          <p:cNvSpPr/>
          <p:nvPr/>
        </p:nvSpPr>
        <p:spPr>
          <a:xfrm rot="20223837">
            <a:off x="-244827" y="2682443"/>
            <a:ext cx="39041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Great post!</a:t>
            </a:r>
            <a:endParaRPr 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085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Separation by Web Application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35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97971042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7620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Implementation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554272"/>
          </a:xfrm>
        </p:spPr>
        <p:txBody>
          <a:bodyPr/>
          <a:lstStyle/>
          <a:p>
            <a:r>
              <a:rPr lang="en-US" dirty="0"/>
              <a:t>Created web applications and set user policies that would “Deny All” to users that did not meet the container requirements.</a:t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Relies </a:t>
            </a:r>
            <a:r>
              <a:rPr lang="en-US" dirty="0"/>
              <a:t>on global Active Directory Groups such as “All Domain Users</a:t>
            </a:r>
            <a:r>
              <a:rPr lang="en-US" dirty="0" smtClean="0"/>
              <a:t>”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874" y="2691161"/>
            <a:ext cx="2466823" cy="215137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615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claims?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3141373"/>
          </a:xfrm>
        </p:spPr>
        <p:txBody>
          <a:bodyPr/>
          <a:lstStyle/>
          <a:p>
            <a:r>
              <a:rPr lang="it-IT" dirty="0" smtClean="0"/>
              <a:t>What is a claim?</a:t>
            </a:r>
          </a:p>
          <a:p>
            <a:pPr lvl="1"/>
            <a:r>
              <a:rPr lang="it-IT" dirty="0" smtClean="0"/>
              <a:t>It’s a piece of information describing the user such as:</a:t>
            </a:r>
          </a:p>
          <a:p>
            <a:pPr lvl="2"/>
            <a:r>
              <a:rPr lang="it-IT" dirty="0" smtClean="0"/>
              <a:t>E-mail</a:t>
            </a:r>
          </a:p>
          <a:p>
            <a:pPr lvl="2"/>
            <a:r>
              <a:rPr lang="it-IT" dirty="0" smtClean="0"/>
              <a:t>Work location</a:t>
            </a:r>
          </a:p>
          <a:p>
            <a:pPr lvl="2"/>
            <a:r>
              <a:rPr lang="it-IT" dirty="0" smtClean="0"/>
              <a:t>Active Directory Group Membership</a:t>
            </a:r>
          </a:p>
          <a:p>
            <a:pPr lvl="2"/>
            <a:endParaRPr lang="it-IT" dirty="0"/>
          </a:p>
          <a:p>
            <a:pPr marL="47625" indent="0">
              <a:buNone/>
            </a:pPr>
            <a:r>
              <a:rPr lang="it-IT" b="1" dirty="0" smtClean="0"/>
              <a:t>Examples:</a:t>
            </a:r>
          </a:p>
          <a:p>
            <a:r>
              <a:rPr lang="it-IT" dirty="0" smtClean="0"/>
              <a:t>Windows </a:t>
            </a:r>
            <a:r>
              <a:rPr lang="it-IT" dirty="0"/>
              <a:t>Account: i:0#.</a:t>
            </a:r>
            <a:r>
              <a:rPr lang="it-IT" dirty="0" smtClean="0"/>
              <a:t>w|slalom\jaredmatfess</a:t>
            </a:r>
          </a:p>
          <a:p>
            <a:r>
              <a:rPr lang="it-IT" dirty="0" smtClean="0"/>
              <a:t>FBA </a:t>
            </a:r>
            <a:r>
              <a:rPr lang="it-IT" dirty="0"/>
              <a:t>Account: i:0#.</a:t>
            </a:r>
            <a:r>
              <a:rPr lang="it-IT" dirty="0" smtClean="0"/>
              <a:t>f|fbamembership|jmatfess</a:t>
            </a:r>
            <a:endParaRPr lang="it-IT" dirty="0"/>
          </a:p>
          <a:p>
            <a:r>
              <a:rPr lang="it-IT" dirty="0"/>
              <a:t>SAML Account: </a:t>
            </a:r>
            <a:r>
              <a:rPr lang="it-IT" dirty="0" smtClean="0"/>
              <a:t>i:05.t|slalom-saml|jaredm@slalom.com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9945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groups leveraging claims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458861"/>
          </a:xfrm>
        </p:spPr>
        <p:txBody>
          <a:bodyPr/>
          <a:lstStyle/>
          <a:p>
            <a:r>
              <a:rPr lang="en-US" dirty="0" smtClean="0"/>
              <a:t>Consider having a developer create a custom claims provider</a:t>
            </a:r>
          </a:p>
          <a:p>
            <a:r>
              <a:rPr lang="en-US" dirty="0" smtClean="0"/>
              <a:t>Claims at a high level are conditions you can establish about a user</a:t>
            </a:r>
          </a:p>
          <a:p>
            <a:r>
              <a:rPr lang="en-US" dirty="0" smtClean="0"/>
              <a:t>Example: Marketing user claim can be established if Department = “Marketing”</a:t>
            </a:r>
          </a:p>
          <a:p>
            <a:r>
              <a:rPr lang="en-US" dirty="0" smtClean="0"/>
              <a:t>Use these claims to prevent “Non-Executives” from accessing a web application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08049" y="3862608"/>
            <a:ext cx="6330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Great TechNet Article (written by Scot &amp; Ted Pattinson)</a:t>
            </a:r>
          </a:p>
          <a:p>
            <a:r>
              <a:rPr lang="en-US" dirty="0">
                <a:hlinkClick r:id="rId2"/>
              </a:rPr>
              <a:t>http://msdn.microsoft.com/en-us/library/gg615945.aspx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65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“Gotcha’s”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046714"/>
          </a:xfrm>
        </p:spPr>
        <p:txBody>
          <a:bodyPr/>
          <a:lstStyle/>
          <a:p>
            <a:r>
              <a:rPr lang="en-US" dirty="0" smtClean="0"/>
              <a:t>When setting any sort of “Deny All” consider your administrators and any service accounts that make SharePoint run!!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How clean is your Active Directory environment?</a:t>
            </a:r>
          </a:p>
          <a:p>
            <a:pPr lvl="1"/>
            <a:r>
              <a:rPr lang="en-US" dirty="0" smtClean="0"/>
              <a:t>Make sure your developers consider columns that might be NULL</a:t>
            </a:r>
          </a:p>
          <a:p>
            <a:pPr lvl="1"/>
            <a:r>
              <a:rPr lang="en-US" dirty="0" smtClean="0"/>
              <a:t>Perform some analysis on Active Directory data before building anything!</a:t>
            </a:r>
          </a:p>
          <a:p>
            <a:pPr lvl="1"/>
            <a:r>
              <a:rPr lang="en-US" dirty="0" smtClean="0"/>
              <a:t>What processes exist to keep user data accurate?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550" y="3281154"/>
            <a:ext cx="2086467" cy="13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5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Mistake-proofing steps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951" r="9747" b="14629"/>
          <a:stretch/>
        </p:blipFill>
        <p:spPr>
          <a:xfrm>
            <a:off x="1018477" y="1753501"/>
            <a:ext cx="6869152" cy="29151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605561" y="2044390"/>
            <a:ext cx="2312019" cy="24532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050" dirty="0" smtClean="0">
                <a:solidFill>
                  <a:schemeClr val="bg1"/>
                </a:solidFill>
              </a:rPr>
              <a:t>PII data is not allowed in this site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49299"/>
          </a:xfrm>
        </p:spPr>
        <p:txBody>
          <a:bodyPr/>
          <a:lstStyle/>
          <a:p>
            <a:r>
              <a:rPr lang="en-US" dirty="0" smtClean="0"/>
              <a:t>Include visual cues to help inform users what is acceptable data</a:t>
            </a:r>
          </a:p>
        </p:txBody>
      </p:sp>
    </p:spTree>
    <p:extLst>
      <p:ext uri="{BB962C8B-B14F-4D97-AF65-F5344CB8AC3E}">
        <p14:creationId xmlns:p14="http://schemas.microsoft.com/office/powerpoint/2010/main" val="181483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SharePoint Permissions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652486"/>
          </a:xfrm>
        </p:spPr>
        <p:txBody>
          <a:bodyPr/>
          <a:lstStyle/>
          <a:p>
            <a:r>
              <a:rPr lang="en-US" dirty="0" smtClean="0"/>
              <a:t>#1 Governance decision is who gets what access in SharePoint</a:t>
            </a:r>
          </a:p>
          <a:p>
            <a:r>
              <a:rPr lang="en-US" dirty="0" smtClean="0"/>
              <a:t>Consider custom permissions / roles but be consistent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820139"/>
              </p:ext>
            </p:extLst>
          </p:nvPr>
        </p:nvGraphicFramePr>
        <p:xfrm>
          <a:off x="709439" y="2609384"/>
          <a:ext cx="7601936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7566"/>
                <a:gridCol w="4304370"/>
              </a:tblGrid>
              <a:tr h="15463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Role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Overview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Site</a:t>
                      </a:r>
                      <a:r>
                        <a:rPr lang="en-US" baseline="0" dirty="0" smtClean="0"/>
                        <a:t> Power User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Business Power User who</a:t>
                      </a:r>
                      <a:r>
                        <a:rPr lang="en-US" baseline="0" dirty="0" smtClean="0"/>
                        <a:t> owns the site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 Power User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Non-SharePoint Team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Contributor (No Delete)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Business user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Web Analytics Viewer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Manager</a:t>
                      </a:r>
                      <a:r>
                        <a:rPr lang="en-US" baseline="0" dirty="0" smtClean="0"/>
                        <a:t> role who needs metrics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13068" y="2185310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Example: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7960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Who’s managing permissions?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963888"/>
          </a:xfrm>
        </p:spPr>
        <p:txBody>
          <a:bodyPr/>
          <a:lstStyle/>
          <a:p>
            <a:r>
              <a:rPr lang="en-US" dirty="0" smtClean="0"/>
              <a:t>Business Users are managing permissions</a:t>
            </a:r>
            <a:endParaRPr lang="en-US" dirty="0"/>
          </a:p>
          <a:p>
            <a:pPr lvl="1"/>
            <a:r>
              <a:rPr lang="en-US" dirty="0" smtClean="0"/>
              <a:t>Users can give other people “Full Control”</a:t>
            </a:r>
          </a:p>
          <a:p>
            <a:pPr lvl="1"/>
            <a:r>
              <a:rPr lang="en-US" dirty="0" smtClean="0"/>
              <a:t>Governance can get thrown out the window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IT is managing permissions</a:t>
            </a:r>
          </a:p>
          <a:p>
            <a:pPr lvl="1"/>
            <a:r>
              <a:rPr lang="en-US" dirty="0" smtClean="0"/>
              <a:t>Slows down adoption</a:t>
            </a:r>
          </a:p>
          <a:p>
            <a:pPr lvl="1"/>
            <a:r>
              <a:rPr lang="en-US" dirty="0" smtClean="0"/>
              <a:t>Someone has to “do the work”</a:t>
            </a:r>
          </a:p>
          <a:p>
            <a:pPr lvl="1"/>
            <a:r>
              <a:rPr lang="en-US" dirty="0" smtClean="0"/>
              <a:t>Hurts ad-hoc collaboration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353" y="1234440"/>
            <a:ext cx="2874697" cy="270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Demo: Permissions…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49299"/>
          </a:xfrm>
        </p:spPr>
        <p:txBody>
          <a:bodyPr/>
          <a:lstStyle/>
          <a:p>
            <a:r>
              <a:rPr lang="en-US" dirty="0" smtClean="0"/>
              <a:t>Do I have </a:t>
            </a:r>
            <a:r>
              <a:rPr lang="en-US" dirty="0" smtClean="0">
                <a:hlinkClick r:id="rId2"/>
              </a:rPr>
              <a:t>permission</a:t>
            </a:r>
            <a:r>
              <a:rPr lang="en-US" dirty="0" smtClean="0"/>
              <a:t> to show you permissions?</a:t>
            </a:r>
            <a:endParaRPr lang="en-US" dirty="0"/>
          </a:p>
        </p:txBody>
      </p:sp>
      <p:pic>
        <p:nvPicPr>
          <p:cNvPr id="1026" name="Picture 2" descr="http://www.radicalmentoring.com/wp-content/uploads/2013/01/1.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099" y="1782123"/>
            <a:ext cx="5355301" cy="301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85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Dirty Compromises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720471"/>
          </a:xfrm>
        </p:spPr>
        <p:txBody>
          <a:bodyPr/>
          <a:lstStyle/>
          <a:p>
            <a:r>
              <a:rPr lang="en-US" dirty="0" smtClean="0"/>
              <a:t>Try to only use Active Directory groups for permissions</a:t>
            </a:r>
          </a:p>
          <a:p>
            <a:pPr lvl="1"/>
            <a:r>
              <a:rPr lang="en-US" dirty="0" smtClean="0"/>
              <a:t>Rely on existing processes for populating those groups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 business users “Manage Permissions” but rely on 3</a:t>
            </a:r>
            <a:r>
              <a:rPr lang="en-US" baseline="30000" dirty="0" smtClean="0"/>
              <a:t>rd</a:t>
            </a:r>
            <a:r>
              <a:rPr lang="en-US" dirty="0" smtClean="0"/>
              <a:t> party tools or custom scripts to report on user access</a:t>
            </a:r>
          </a:p>
          <a:p>
            <a:pPr lvl="1"/>
            <a:r>
              <a:rPr lang="en-US" dirty="0" smtClean="0"/>
              <a:t>Hire a team to manage/oversee this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30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Tip: Group Owners can add users!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33" y="1416357"/>
            <a:ext cx="7655267" cy="612421"/>
          </a:xfrm>
          <a:prstGeom prst="rect">
            <a:avLst/>
          </a:prstGeom>
        </p:spPr>
      </p:pic>
      <p:sp>
        <p:nvSpPr>
          <p:cNvPr id="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21933" y="2509079"/>
            <a:ext cx="8339328" cy="1151084"/>
          </a:xfrm>
        </p:spPr>
        <p:txBody>
          <a:bodyPr/>
          <a:lstStyle/>
          <a:p>
            <a:r>
              <a:rPr lang="en-US" dirty="0" smtClean="0"/>
              <a:t>You can make your business users the owners for groups and allow them to add/remove individuals without manage permissions access!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09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ProTip</a:t>
            </a:r>
            <a:r>
              <a:rPr lang="en-US" dirty="0" smtClean="0"/>
              <a:t>: (continued)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151084"/>
          </a:xfrm>
        </p:spPr>
        <p:txBody>
          <a:bodyPr/>
          <a:lstStyle/>
          <a:p>
            <a:r>
              <a:rPr lang="en-US" dirty="0" smtClean="0"/>
              <a:t>Navigate to </a:t>
            </a:r>
            <a:r>
              <a:rPr lang="en-US" dirty="0"/>
              <a:t>the group </a:t>
            </a:r>
            <a:r>
              <a:rPr lang="en-US" dirty="0" smtClean="0"/>
              <a:t>from the site permissions screen and </a:t>
            </a:r>
            <a:r>
              <a:rPr lang="en-US" dirty="0"/>
              <a:t>then </a:t>
            </a:r>
            <a:r>
              <a:rPr lang="en-US" dirty="0" smtClean="0"/>
              <a:t>add/remove the user from that screen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2" y="2093297"/>
            <a:ext cx="6501010" cy="241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2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Demo: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49299"/>
          </a:xfrm>
        </p:spPr>
        <p:txBody>
          <a:bodyPr/>
          <a:lstStyle/>
          <a:p>
            <a:r>
              <a:rPr lang="en-US" dirty="0" smtClean="0"/>
              <a:t>Group Owner’s acting like a </a:t>
            </a:r>
            <a:r>
              <a:rPr lang="en-US" dirty="0" smtClean="0">
                <a:hlinkClick r:id="rId2"/>
              </a:rPr>
              <a:t>boss</a:t>
            </a:r>
            <a:r>
              <a:rPr lang="en-US" dirty="0" smtClean="0"/>
              <a:t>..</a:t>
            </a:r>
            <a:endParaRPr lang="en-US" dirty="0"/>
          </a:p>
        </p:txBody>
      </p:sp>
      <p:pic>
        <p:nvPicPr>
          <p:cNvPr id="2050" name="Picture 2" descr="http://resources.pokerstrategy.com/2014/07/22/twitter-like-a-boss_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50" y="1883219"/>
            <a:ext cx="3862136" cy="2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83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building your solution…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 b="21250"/>
          <a:stretch/>
        </p:blipFill>
        <p:spPr>
          <a:xfrm>
            <a:off x="1284110" y="1085850"/>
            <a:ext cx="6175729" cy="347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6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 vs Build vs Buy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422202"/>
          </a:xfrm>
        </p:spPr>
        <p:txBody>
          <a:bodyPr/>
          <a:lstStyle/>
          <a:p>
            <a:r>
              <a:rPr lang="en-US" b="1" dirty="0" smtClean="0"/>
              <a:t>Manual</a:t>
            </a:r>
            <a:r>
              <a:rPr lang="en-US" dirty="0" smtClean="0"/>
              <a:t>: Keep your processes &amp; access tightly controlled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Build a custom solution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Event receivers on document upload</a:t>
            </a:r>
          </a:p>
          <a:p>
            <a:pPr lvl="1"/>
            <a:r>
              <a:rPr lang="en-US" dirty="0" smtClean="0"/>
              <a:t>Timer jobs to confirm configuration</a:t>
            </a:r>
          </a:p>
          <a:p>
            <a:pPr lvl="1"/>
            <a:r>
              <a:rPr lang="en-US" dirty="0" smtClean="0"/>
              <a:t>PowerShell scripts for reporting / Web Analytics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Buy</a:t>
            </a:r>
            <a:r>
              <a:rPr lang="en-US" dirty="0" smtClean="0"/>
              <a:t>: Partner with a 3</a:t>
            </a:r>
            <a:r>
              <a:rPr lang="en-US" baseline="30000" dirty="0" smtClean="0"/>
              <a:t>rd</a:t>
            </a:r>
            <a:r>
              <a:rPr lang="en-US" dirty="0" smtClean="0"/>
              <a:t> party such as </a:t>
            </a:r>
            <a:r>
              <a:rPr lang="en-US" dirty="0" err="1" smtClean="0"/>
              <a:t>AvePoint</a:t>
            </a:r>
            <a:r>
              <a:rPr lang="en-US" dirty="0" smtClean="0"/>
              <a:t> / </a:t>
            </a:r>
            <a:r>
              <a:rPr lang="en-US" dirty="0" err="1" smtClean="0"/>
              <a:t>Metalogix</a:t>
            </a:r>
            <a:r>
              <a:rPr lang="en-US" dirty="0" smtClean="0"/>
              <a:t> / Hi Software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290" y="1096221"/>
            <a:ext cx="1513910" cy="179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&amp; </a:t>
            </a:r>
            <a:r>
              <a:rPr lang="en-US" dirty="0"/>
              <a:t>s</a:t>
            </a:r>
            <a:r>
              <a:rPr lang="en-US" dirty="0" smtClean="0"/>
              <a:t>cale it out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1803571"/>
          </a:xfrm>
        </p:spPr>
        <p:txBody>
          <a:bodyPr/>
          <a:lstStyle/>
          <a:p>
            <a:r>
              <a:rPr lang="en-US" dirty="0" smtClean="0"/>
              <a:t>Great ideas can start with a SharePoint Designer Workflow </a:t>
            </a:r>
            <a:br>
              <a:rPr lang="en-US" dirty="0" smtClean="0"/>
            </a:br>
            <a:r>
              <a:rPr lang="en-US" dirty="0" smtClean="0"/>
              <a:t>(but shouldn’t necessarily end with it in a large scale environment)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Work with users to prove out ideas and improve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Consider the implications when everyone is in the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07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Getting your A.C.T together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Planning for future 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56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Warning! Dog food slides!!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25" y="1097426"/>
            <a:ext cx="4972050" cy="372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6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A.C.T. – A Security Framework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2748418" y="1044311"/>
            <a:ext cx="3647164" cy="3647162"/>
          </a:xfrm>
          <a:custGeom>
            <a:avLst/>
            <a:gdLst>
              <a:gd name="connsiteX0" fmla="*/ 1970234 w 3940469"/>
              <a:gd name="connsiteY0" fmla="*/ 0 h 3940469"/>
              <a:gd name="connsiteX1" fmla="*/ 3676508 w 3940469"/>
              <a:gd name="connsiteY1" fmla="*/ 985117 h 3940469"/>
              <a:gd name="connsiteX2" fmla="*/ 3676508 w 3940469"/>
              <a:gd name="connsiteY2" fmla="*/ 2955352 h 3940469"/>
              <a:gd name="connsiteX3" fmla="*/ 1970235 w 3940469"/>
              <a:gd name="connsiteY3" fmla="*/ 1970235 h 3940469"/>
              <a:gd name="connsiteX4" fmla="*/ 1970234 w 3940469"/>
              <a:gd name="connsiteY4" fmla="*/ 0 h 394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0469" h="3940469">
                <a:moveTo>
                  <a:pt x="1970234" y="0"/>
                </a:moveTo>
                <a:cubicBezTo>
                  <a:pt x="2674131" y="0"/>
                  <a:pt x="3324559" y="375525"/>
                  <a:pt x="3676508" y="985117"/>
                </a:cubicBezTo>
                <a:cubicBezTo>
                  <a:pt x="4028457" y="1594710"/>
                  <a:pt x="4028457" y="2345759"/>
                  <a:pt x="3676508" y="2955352"/>
                </a:cubicBezTo>
                <a:lnTo>
                  <a:pt x="1970235" y="1970235"/>
                </a:lnTo>
                <a:cubicBezTo>
                  <a:pt x="1970235" y="1313490"/>
                  <a:pt x="1970234" y="656745"/>
                  <a:pt x="1970234" y="0"/>
                </a:cubicBez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94465" tIns="779180" rIns="513200" bIns="1951940" numCol="1" spcCol="1270" anchor="ctr" anchorCtr="0">
            <a:noAutofit/>
          </a:bodyPr>
          <a:lstStyle/>
          <a:p>
            <a:pPr lvl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100" kern="1200"/>
          </a:p>
        </p:txBody>
      </p:sp>
      <p:sp>
        <p:nvSpPr>
          <p:cNvPr id="8" name="Freeform 7"/>
          <p:cNvSpPr/>
          <p:nvPr/>
        </p:nvSpPr>
        <p:spPr>
          <a:xfrm>
            <a:off x="2748418" y="1044311"/>
            <a:ext cx="3647164" cy="3647162"/>
          </a:xfrm>
          <a:custGeom>
            <a:avLst/>
            <a:gdLst>
              <a:gd name="connsiteX0" fmla="*/ 3676508 w 3940469"/>
              <a:gd name="connsiteY0" fmla="*/ 2955352 h 3940469"/>
              <a:gd name="connsiteX1" fmla="*/ 1970234 w 3940469"/>
              <a:gd name="connsiteY1" fmla="*/ 3940470 h 3940469"/>
              <a:gd name="connsiteX2" fmla="*/ 263960 w 3940469"/>
              <a:gd name="connsiteY2" fmla="*/ 2955353 h 3940469"/>
              <a:gd name="connsiteX3" fmla="*/ 1970235 w 3940469"/>
              <a:gd name="connsiteY3" fmla="*/ 1970235 h 3940469"/>
              <a:gd name="connsiteX4" fmla="*/ 3676508 w 3940469"/>
              <a:gd name="connsiteY4" fmla="*/ 2955352 h 394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0469" h="3940469">
                <a:moveTo>
                  <a:pt x="3676508" y="2955352"/>
                </a:moveTo>
                <a:cubicBezTo>
                  <a:pt x="3324559" y="3564945"/>
                  <a:pt x="2674132" y="3940470"/>
                  <a:pt x="1970234" y="3940470"/>
                </a:cubicBezTo>
                <a:cubicBezTo>
                  <a:pt x="1266337" y="3940470"/>
                  <a:pt x="615909" y="3564945"/>
                  <a:pt x="263960" y="2955353"/>
                </a:cubicBezTo>
                <a:lnTo>
                  <a:pt x="1970235" y="1970235"/>
                </a:lnTo>
                <a:lnTo>
                  <a:pt x="3676508" y="2955352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8788" tIns="2556098" rIns="1148788" bIns="304403" numCol="1" spcCol="1270" anchor="ctr" anchorCtr="0">
            <a:noAutofit/>
          </a:bodyPr>
          <a:lstStyle/>
          <a:p>
            <a:pPr lvl="0" algn="ctr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500" kern="1200"/>
          </a:p>
        </p:txBody>
      </p:sp>
      <p:sp>
        <p:nvSpPr>
          <p:cNvPr id="9" name="Freeform 8"/>
          <p:cNvSpPr/>
          <p:nvPr/>
        </p:nvSpPr>
        <p:spPr>
          <a:xfrm>
            <a:off x="2748418" y="1044311"/>
            <a:ext cx="3647164" cy="3647162"/>
          </a:xfrm>
          <a:custGeom>
            <a:avLst/>
            <a:gdLst>
              <a:gd name="connsiteX0" fmla="*/ 263961 w 3940469"/>
              <a:gd name="connsiteY0" fmla="*/ 2955352 h 3940469"/>
              <a:gd name="connsiteX1" fmla="*/ 263961 w 3940469"/>
              <a:gd name="connsiteY1" fmla="*/ 985117 h 3940469"/>
              <a:gd name="connsiteX2" fmla="*/ 1970235 w 3940469"/>
              <a:gd name="connsiteY2" fmla="*/ -1 h 3940469"/>
              <a:gd name="connsiteX3" fmla="*/ 1970235 w 3940469"/>
              <a:gd name="connsiteY3" fmla="*/ 1970235 h 3940469"/>
              <a:gd name="connsiteX4" fmla="*/ 263961 w 3940469"/>
              <a:gd name="connsiteY4" fmla="*/ 2955352 h 394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0469" h="3940469">
                <a:moveTo>
                  <a:pt x="263961" y="2955352"/>
                </a:moveTo>
                <a:cubicBezTo>
                  <a:pt x="-87988" y="2345759"/>
                  <a:pt x="-87988" y="1594710"/>
                  <a:pt x="263961" y="985117"/>
                </a:cubicBezTo>
                <a:cubicBezTo>
                  <a:pt x="615910" y="375524"/>
                  <a:pt x="1266337" y="-1"/>
                  <a:pt x="1970235" y="-1"/>
                </a:cubicBezTo>
                <a:lnTo>
                  <a:pt x="1970235" y="1970235"/>
                </a:lnTo>
                <a:lnTo>
                  <a:pt x="263961" y="295535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4263" tIns="826090" rIns="2233402" bIns="1905030" numCol="1" spcCol="1270" anchor="ctr" anchorCtr="0">
            <a:noAutofit/>
          </a:bodyPr>
          <a:lstStyle/>
          <a:p>
            <a:pPr lvl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100" kern="1200"/>
          </a:p>
        </p:txBody>
      </p:sp>
      <p:sp>
        <p:nvSpPr>
          <p:cNvPr id="12" name="TextBox 11"/>
          <p:cNvSpPr txBox="1"/>
          <p:nvPr/>
        </p:nvSpPr>
        <p:spPr>
          <a:xfrm>
            <a:off x="3002970" y="2030888"/>
            <a:ext cx="1371602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AWARENESS</a:t>
            </a:r>
          </a:p>
          <a:p>
            <a:pPr algn="ctr">
              <a:lnSpc>
                <a:spcPct val="90000"/>
              </a:lnSpc>
              <a:spcBef>
                <a:spcPts val="400"/>
              </a:spcBef>
              <a:buClr>
                <a:srgbClr val="CC0000"/>
              </a:buClr>
              <a:buSzPct val="110000"/>
            </a:pPr>
            <a: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To comprehend events</a:t>
            </a:r>
            <a:b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in context and</a:t>
            </a:r>
            <a:b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anticipate future events.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5911" y="2030888"/>
            <a:ext cx="1548244" cy="808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CULTURE</a:t>
            </a:r>
          </a:p>
          <a:p>
            <a:pPr algn="ctr">
              <a:lnSpc>
                <a:spcPct val="90000"/>
              </a:lnSpc>
              <a:spcBef>
                <a:spcPts val="400"/>
              </a:spcBef>
              <a:buClr>
                <a:srgbClr val="CC0000"/>
              </a:buClr>
              <a:buSzPct val="110000"/>
            </a:pPr>
            <a: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To empower collaborative decision-making to</a:t>
            </a:r>
            <a:b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solve problems in</a:t>
            </a:r>
            <a:b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a secure manner.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7878" y="3528872"/>
            <a:ext cx="1548244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TECHNOLOGY</a:t>
            </a:r>
          </a:p>
          <a:p>
            <a:pPr algn="ctr">
              <a:lnSpc>
                <a:spcPct val="90000"/>
              </a:lnSpc>
              <a:spcBef>
                <a:spcPts val="400"/>
              </a:spcBef>
              <a:buClr>
                <a:srgbClr val="CC0000"/>
              </a:buClr>
              <a:buSzPct val="110000"/>
            </a:pPr>
            <a: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To utilize effective technology tools in support of</a:t>
            </a:r>
            <a:b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800" dirty="0" smtClean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98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a secure solution.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6761" y="1543644"/>
            <a:ext cx="1875540" cy="105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spcBef>
                <a:spcPts val="4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Collaborative sharing of goals, objectives, and challenges across departments</a:t>
            </a:r>
          </a:p>
          <a:p>
            <a:pPr marL="114300" indent="-114300">
              <a:spcBef>
                <a:spcPts val="4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High level of information sharing across the organization</a:t>
            </a:r>
          </a:p>
          <a:p>
            <a:pPr marL="114300" indent="-114300">
              <a:spcBef>
                <a:spcPts val="4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Alignment with industry best practices and market trends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7535" y="1543644"/>
            <a:ext cx="1875540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spcBef>
                <a:spcPts val="4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Changing a culture of “No”</a:t>
            </a:r>
            <a:b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to a culture of informed “Yes”</a:t>
            </a:r>
          </a:p>
          <a:p>
            <a:pPr marL="114300" indent="-114300">
              <a:spcBef>
                <a:spcPts val="4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Leadership support for cross-functional innovative solutions</a:t>
            </a:r>
          </a:p>
          <a:p>
            <a:pPr marL="114300" indent="-114300">
              <a:spcBef>
                <a:spcPts val="4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IT as an enabler, not as obstacle, towards business growth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59526" y="4344742"/>
            <a:ext cx="2396008" cy="512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spcBef>
                <a:spcPts val="4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Technology not as an “end all, be all” solution</a:t>
            </a:r>
          </a:p>
          <a:p>
            <a:pPr marL="114300" indent="-114300">
              <a:spcBef>
                <a:spcPts val="4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Technology as a tool to aid and support</a:t>
            </a:r>
            <a:b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8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a culturally aware organization</a:t>
            </a:r>
          </a:p>
        </p:txBody>
      </p:sp>
    </p:spTree>
    <p:extLst>
      <p:ext uri="{BB962C8B-B14F-4D97-AF65-F5344CB8AC3E}">
        <p14:creationId xmlns:p14="http://schemas.microsoft.com/office/powerpoint/2010/main" val="257505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/>
      <p:bldP spid="15" grpId="0"/>
      <p:bldP spid="16" grpId="0"/>
      <p:bldP spid="17" grpId="0"/>
      <p:bldP spid="18" grpId="0"/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Enacting the ACT methodology</a:t>
            </a:r>
            <a:endParaRPr lang="en-US" dirty="0"/>
          </a:p>
        </p:txBody>
      </p:sp>
      <p:sp>
        <p:nvSpPr>
          <p:cNvPr id="6" name="Circular Arrow 5"/>
          <p:cNvSpPr/>
          <p:nvPr/>
        </p:nvSpPr>
        <p:spPr>
          <a:xfrm>
            <a:off x="547077" y="1104386"/>
            <a:ext cx="3687649" cy="3687649"/>
          </a:xfrm>
          <a:prstGeom prst="circularArrow">
            <a:avLst>
              <a:gd name="adj1" fmla="val 5544"/>
              <a:gd name="adj2" fmla="val 330680"/>
              <a:gd name="adj3" fmla="val 14674704"/>
              <a:gd name="adj4" fmla="val 16859816"/>
              <a:gd name="adj5" fmla="val 5757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1882053" y="883749"/>
            <a:ext cx="1017696" cy="1020352"/>
          </a:xfrm>
          <a:custGeom>
            <a:avLst/>
            <a:gdLst>
              <a:gd name="connsiteX0" fmla="*/ 0 w 1017696"/>
              <a:gd name="connsiteY0" fmla="*/ 510176 h 1020352"/>
              <a:gd name="connsiteX1" fmla="*/ 508848 w 1017696"/>
              <a:gd name="connsiteY1" fmla="*/ 0 h 1020352"/>
              <a:gd name="connsiteX2" fmla="*/ 1017696 w 1017696"/>
              <a:gd name="connsiteY2" fmla="*/ 510176 h 1020352"/>
              <a:gd name="connsiteX3" fmla="*/ 508848 w 1017696"/>
              <a:gd name="connsiteY3" fmla="*/ 1020352 h 1020352"/>
              <a:gd name="connsiteX4" fmla="*/ 0 w 1017696"/>
              <a:gd name="connsiteY4" fmla="*/ 510176 h 102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6" h="1020352">
                <a:moveTo>
                  <a:pt x="0" y="510176"/>
                </a:moveTo>
                <a:cubicBezTo>
                  <a:pt x="0" y="228414"/>
                  <a:pt x="227819" y="0"/>
                  <a:pt x="508848" y="0"/>
                </a:cubicBezTo>
                <a:cubicBezTo>
                  <a:pt x="789877" y="0"/>
                  <a:pt x="1017696" y="228414"/>
                  <a:pt x="1017696" y="510176"/>
                </a:cubicBezTo>
                <a:cubicBezTo>
                  <a:pt x="1017696" y="791938"/>
                  <a:pt x="789877" y="1020352"/>
                  <a:pt x="508848" y="1020352"/>
                </a:cubicBezTo>
                <a:cubicBezTo>
                  <a:pt x="227819" y="1020352"/>
                  <a:pt x="0" y="791938"/>
                  <a:pt x="0" y="510176"/>
                </a:cubicBezTo>
                <a:close/>
              </a:path>
            </a:pathLst>
          </a:custGeom>
          <a:solidFill>
            <a:srgbClr val="51CBF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3328" tIns="183717" rIns="183328" bIns="18371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Identify projects</a:t>
            </a:r>
            <a:endParaRPr lang="en-US" sz="1000" kern="1200" dirty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2994020" y="1344340"/>
            <a:ext cx="1017696" cy="1020352"/>
          </a:xfrm>
          <a:custGeom>
            <a:avLst/>
            <a:gdLst>
              <a:gd name="connsiteX0" fmla="*/ 0 w 1017696"/>
              <a:gd name="connsiteY0" fmla="*/ 510176 h 1020352"/>
              <a:gd name="connsiteX1" fmla="*/ 508848 w 1017696"/>
              <a:gd name="connsiteY1" fmla="*/ 0 h 1020352"/>
              <a:gd name="connsiteX2" fmla="*/ 1017696 w 1017696"/>
              <a:gd name="connsiteY2" fmla="*/ 510176 h 1020352"/>
              <a:gd name="connsiteX3" fmla="*/ 508848 w 1017696"/>
              <a:gd name="connsiteY3" fmla="*/ 1020352 h 1020352"/>
              <a:gd name="connsiteX4" fmla="*/ 0 w 1017696"/>
              <a:gd name="connsiteY4" fmla="*/ 510176 h 102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6" h="1020352">
                <a:moveTo>
                  <a:pt x="0" y="510176"/>
                </a:moveTo>
                <a:cubicBezTo>
                  <a:pt x="0" y="228414"/>
                  <a:pt x="227819" y="0"/>
                  <a:pt x="508848" y="0"/>
                </a:cubicBezTo>
                <a:cubicBezTo>
                  <a:pt x="789877" y="0"/>
                  <a:pt x="1017696" y="228414"/>
                  <a:pt x="1017696" y="510176"/>
                </a:cubicBezTo>
                <a:cubicBezTo>
                  <a:pt x="1017696" y="791938"/>
                  <a:pt x="789877" y="1020352"/>
                  <a:pt x="508848" y="1020352"/>
                </a:cubicBezTo>
                <a:cubicBezTo>
                  <a:pt x="227819" y="1020352"/>
                  <a:pt x="0" y="791938"/>
                  <a:pt x="0" y="510176"/>
                </a:cubicBezTo>
                <a:close/>
              </a:path>
            </a:pathLst>
          </a:custGeom>
          <a:solidFill>
            <a:srgbClr val="32C1E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3328" tIns="183717" rIns="183328" bIns="18371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Determine project profile</a:t>
            </a:r>
            <a:endParaRPr lang="en-US" sz="1000" kern="1200" dirty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454612" y="2456306"/>
            <a:ext cx="1017696" cy="1020352"/>
          </a:xfrm>
          <a:custGeom>
            <a:avLst/>
            <a:gdLst>
              <a:gd name="connsiteX0" fmla="*/ 0 w 1017696"/>
              <a:gd name="connsiteY0" fmla="*/ 510176 h 1020352"/>
              <a:gd name="connsiteX1" fmla="*/ 508848 w 1017696"/>
              <a:gd name="connsiteY1" fmla="*/ 0 h 1020352"/>
              <a:gd name="connsiteX2" fmla="*/ 1017696 w 1017696"/>
              <a:gd name="connsiteY2" fmla="*/ 510176 h 1020352"/>
              <a:gd name="connsiteX3" fmla="*/ 508848 w 1017696"/>
              <a:gd name="connsiteY3" fmla="*/ 1020352 h 1020352"/>
              <a:gd name="connsiteX4" fmla="*/ 0 w 1017696"/>
              <a:gd name="connsiteY4" fmla="*/ 510176 h 102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6" h="1020352">
                <a:moveTo>
                  <a:pt x="0" y="510176"/>
                </a:moveTo>
                <a:cubicBezTo>
                  <a:pt x="0" y="228414"/>
                  <a:pt x="227819" y="0"/>
                  <a:pt x="508848" y="0"/>
                </a:cubicBezTo>
                <a:cubicBezTo>
                  <a:pt x="789877" y="0"/>
                  <a:pt x="1017696" y="228414"/>
                  <a:pt x="1017696" y="510176"/>
                </a:cubicBezTo>
                <a:cubicBezTo>
                  <a:pt x="1017696" y="791938"/>
                  <a:pt x="789877" y="1020352"/>
                  <a:pt x="508848" y="1020352"/>
                </a:cubicBezTo>
                <a:cubicBezTo>
                  <a:pt x="227819" y="1020352"/>
                  <a:pt x="0" y="791938"/>
                  <a:pt x="0" y="5101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3328" tIns="183717" rIns="183328" bIns="18371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Assess project risk</a:t>
            </a:r>
            <a:endParaRPr lang="en-US" sz="1000" kern="1200" dirty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2994020" y="3568273"/>
            <a:ext cx="1017696" cy="1020352"/>
          </a:xfrm>
          <a:custGeom>
            <a:avLst/>
            <a:gdLst>
              <a:gd name="connsiteX0" fmla="*/ 0 w 1017696"/>
              <a:gd name="connsiteY0" fmla="*/ 510176 h 1020352"/>
              <a:gd name="connsiteX1" fmla="*/ 508848 w 1017696"/>
              <a:gd name="connsiteY1" fmla="*/ 0 h 1020352"/>
              <a:gd name="connsiteX2" fmla="*/ 1017696 w 1017696"/>
              <a:gd name="connsiteY2" fmla="*/ 510176 h 1020352"/>
              <a:gd name="connsiteX3" fmla="*/ 508848 w 1017696"/>
              <a:gd name="connsiteY3" fmla="*/ 1020352 h 1020352"/>
              <a:gd name="connsiteX4" fmla="*/ 0 w 1017696"/>
              <a:gd name="connsiteY4" fmla="*/ 510176 h 102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6" h="1020352">
                <a:moveTo>
                  <a:pt x="0" y="510176"/>
                </a:moveTo>
                <a:cubicBezTo>
                  <a:pt x="0" y="228414"/>
                  <a:pt x="227819" y="0"/>
                  <a:pt x="508848" y="0"/>
                </a:cubicBezTo>
                <a:cubicBezTo>
                  <a:pt x="789877" y="0"/>
                  <a:pt x="1017696" y="228414"/>
                  <a:pt x="1017696" y="510176"/>
                </a:cubicBezTo>
                <a:cubicBezTo>
                  <a:pt x="1017696" y="791938"/>
                  <a:pt x="789877" y="1020352"/>
                  <a:pt x="508848" y="1020352"/>
                </a:cubicBezTo>
                <a:cubicBezTo>
                  <a:pt x="227819" y="1020352"/>
                  <a:pt x="0" y="791938"/>
                  <a:pt x="0" y="510176"/>
                </a:cubicBezTo>
                <a:close/>
              </a:path>
            </a:pathLst>
          </a:custGeom>
          <a:solidFill>
            <a:srgbClr val="109BC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3328" tIns="183717" rIns="183328" bIns="18371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Define current state</a:t>
            </a:r>
            <a:endParaRPr lang="en-US" sz="1000" kern="1200" dirty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882053" y="4028865"/>
            <a:ext cx="1017696" cy="1020352"/>
          </a:xfrm>
          <a:custGeom>
            <a:avLst/>
            <a:gdLst>
              <a:gd name="connsiteX0" fmla="*/ 0 w 1017696"/>
              <a:gd name="connsiteY0" fmla="*/ 510176 h 1020352"/>
              <a:gd name="connsiteX1" fmla="*/ 508848 w 1017696"/>
              <a:gd name="connsiteY1" fmla="*/ 0 h 1020352"/>
              <a:gd name="connsiteX2" fmla="*/ 1017696 w 1017696"/>
              <a:gd name="connsiteY2" fmla="*/ 510176 h 1020352"/>
              <a:gd name="connsiteX3" fmla="*/ 508848 w 1017696"/>
              <a:gd name="connsiteY3" fmla="*/ 1020352 h 1020352"/>
              <a:gd name="connsiteX4" fmla="*/ 0 w 1017696"/>
              <a:gd name="connsiteY4" fmla="*/ 510176 h 102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6" h="1020352">
                <a:moveTo>
                  <a:pt x="0" y="510176"/>
                </a:moveTo>
                <a:cubicBezTo>
                  <a:pt x="0" y="228414"/>
                  <a:pt x="227819" y="0"/>
                  <a:pt x="508848" y="0"/>
                </a:cubicBezTo>
                <a:cubicBezTo>
                  <a:pt x="789877" y="0"/>
                  <a:pt x="1017696" y="228414"/>
                  <a:pt x="1017696" y="510176"/>
                </a:cubicBezTo>
                <a:cubicBezTo>
                  <a:pt x="1017696" y="791938"/>
                  <a:pt x="789877" y="1020352"/>
                  <a:pt x="508848" y="1020352"/>
                </a:cubicBezTo>
                <a:cubicBezTo>
                  <a:pt x="227819" y="1020352"/>
                  <a:pt x="0" y="791938"/>
                  <a:pt x="0" y="510176"/>
                </a:cubicBezTo>
                <a:close/>
              </a:path>
            </a:pathLst>
          </a:custGeom>
          <a:solidFill>
            <a:srgbClr val="267EA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3328" tIns="183717" rIns="183328" bIns="18371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Set objectives</a:t>
            </a:r>
            <a:endParaRPr lang="en-US" sz="1000" kern="1200" dirty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770087" y="3568273"/>
            <a:ext cx="1017696" cy="1020352"/>
          </a:xfrm>
          <a:custGeom>
            <a:avLst/>
            <a:gdLst>
              <a:gd name="connsiteX0" fmla="*/ 0 w 1017696"/>
              <a:gd name="connsiteY0" fmla="*/ 510176 h 1020352"/>
              <a:gd name="connsiteX1" fmla="*/ 508848 w 1017696"/>
              <a:gd name="connsiteY1" fmla="*/ 0 h 1020352"/>
              <a:gd name="connsiteX2" fmla="*/ 1017696 w 1017696"/>
              <a:gd name="connsiteY2" fmla="*/ 510176 h 1020352"/>
              <a:gd name="connsiteX3" fmla="*/ 508848 w 1017696"/>
              <a:gd name="connsiteY3" fmla="*/ 1020352 h 1020352"/>
              <a:gd name="connsiteX4" fmla="*/ 0 w 1017696"/>
              <a:gd name="connsiteY4" fmla="*/ 510176 h 102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6" h="1020352">
                <a:moveTo>
                  <a:pt x="0" y="510176"/>
                </a:moveTo>
                <a:cubicBezTo>
                  <a:pt x="0" y="228414"/>
                  <a:pt x="227819" y="0"/>
                  <a:pt x="508848" y="0"/>
                </a:cubicBezTo>
                <a:cubicBezTo>
                  <a:pt x="789877" y="0"/>
                  <a:pt x="1017696" y="228414"/>
                  <a:pt x="1017696" y="510176"/>
                </a:cubicBezTo>
                <a:cubicBezTo>
                  <a:pt x="1017696" y="791938"/>
                  <a:pt x="789877" y="1020352"/>
                  <a:pt x="508848" y="1020352"/>
                </a:cubicBezTo>
                <a:cubicBezTo>
                  <a:pt x="227819" y="1020352"/>
                  <a:pt x="0" y="791938"/>
                  <a:pt x="0" y="510176"/>
                </a:cubicBezTo>
                <a:close/>
              </a:path>
            </a:pathLst>
          </a:custGeom>
          <a:solidFill>
            <a:srgbClr val="2D6297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3328" tIns="183717" rIns="183328" bIns="18371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Determine action plan</a:t>
            </a:r>
            <a:endParaRPr lang="en-US" sz="1000" kern="1200" dirty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309495" y="2456306"/>
            <a:ext cx="1017696" cy="1020352"/>
          </a:xfrm>
          <a:custGeom>
            <a:avLst/>
            <a:gdLst>
              <a:gd name="connsiteX0" fmla="*/ 0 w 1017696"/>
              <a:gd name="connsiteY0" fmla="*/ 510176 h 1020352"/>
              <a:gd name="connsiteX1" fmla="*/ 508848 w 1017696"/>
              <a:gd name="connsiteY1" fmla="*/ 0 h 1020352"/>
              <a:gd name="connsiteX2" fmla="*/ 1017696 w 1017696"/>
              <a:gd name="connsiteY2" fmla="*/ 510176 h 1020352"/>
              <a:gd name="connsiteX3" fmla="*/ 508848 w 1017696"/>
              <a:gd name="connsiteY3" fmla="*/ 1020352 h 1020352"/>
              <a:gd name="connsiteX4" fmla="*/ 0 w 1017696"/>
              <a:gd name="connsiteY4" fmla="*/ 510176 h 102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6" h="1020352">
                <a:moveTo>
                  <a:pt x="0" y="510176"/>
                </a:moveTo>
                <a:cubicBezTo>
                  <a:pt x="0" y="228414"/>
                  <a:pt x="227819" y="0"/>
                  <a:pt x="508848" y="0"/>
                </a:cubicBezTo>
                <a:cubicBezTo>
                  <a:pt x="789877" y="0"/>
                  <a:pt x="1017696" y="228414"/>
                  <a:pt x="1017696" y="510176"/>
                </a:cubicBezTo>
                <a:cubicBezTo>
                  <a:pt x="1017696" y="791938"/>
                  <a:pt x="789877" y="1020352"/>
                  <a:pt x="508848" y="1020352"/>
                </a:cubicBezTo>
                <a:cubicBezTo>
                  <a:pt x="227819" y="1020352"/>
                  <a:pt x="0" y="791938"/>
                  <a:pt x="0" y="510176"/>
                </a:cubicBezTo>
                <a:close/>
              </a:path>
            </a:pathLst>
          </a:custGeom>
          <a:solidFill>
            <a:srgbClr val="244D7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3328" tIns="183717" rIns="183328" bIns="18371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Implement &amp; monitor</a:t>
            </a:r>
            <a:endParaRPr lang="en-US" sz="1000" kern="1200" dirty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770087" y="1344340"/>
            <a:ext cx="1017696" cy="1020352"/>
          </a:xfrm>
          <a:custGeom>
            <a:avLst/>
            <a:gdLst>
              <a:gd name="connsiteX0" fmla="*/ 0 w 1017696"/>
              <a:gd name="connsiteY0" fmla="*/ 510176 h 1020352"/>
              <a:gd name="connsiteX1" fmla="*/ 508848 w 1017696"/>
              <a:gd name="connsiteY1" fmla="*/ 0 h 1020352"/>
              <a:gd name="connsiteX2" fmla="*/ 1017696 w 1017696"/>
              <a:gd name="connsiteY2" fmla="*/ 510176 h 1020352"/>
              <a:gd name="connsiteX3" fmla="*/ 508848 w 1017696"/>
              <a:gd name="connsiteY3" fmla="*/ 1020352 h 1020352"/>
              <a:gd name="connsiteX4" fmla="*/ 0 w 1017696"/>
              <a:gd name="connsiteY4" fmla="*/ 510176 h 102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6" h="1020352">
                <a:moveTo>
                  <a:pt x="0" y="510176"/>
                </a:moveTo>
                <a:cubicBezTo>
                  <a:pt x="0" y="228414"/>
                  <a:pt x="227819" y="0"/>
                  <a:pt x="508848" y="0"/>
                </a:cubicBezTo>
                <a:cubicBezTo>
                  <a:pt x="789877" y="0"/>
                  <a:pt x="1017696" y="228414"/>
                  <a:pt x="1017696" y="510176"/>
                </a:cubicBezTo>
                <a:cubicBezTo>
                  <a:pt x="1017696" y="791938"/>
                  <a:pt x="789877" y="1020352"/>
                  <a:pt x="508848" y="1020352"/>
                </a:cubicBezTo>
                <a:cubicBezTo>
                  <a:pt x="227819" y="1020352"/>
                  <a:pt x="0" y="791938"/>
                  <a:pt x="0" y="5101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3328" tIns="183717" rIns="183328" bIns="18371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gradFill>
                  <a:gsLst>
                    <a:gs pos="0">
                      <a:schemeClr val="bg1"/>
                    </a:gs>
                    <a:gs pos="98000">
                      <a:schemeClr val="bg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Evaluate progress</a:t>
            </a:r>
            <a:endParaRPr lang="en-US" sz="1000" kern="1200" dirty="0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45697" y="1138700"/>
            <a:ext cx="4104627" cy="1212889"/>
          </a:xfrm>
          <a:prstGeom prst="rect">
            <a:avLst/>
          </a:prstGeom>
          <a:solidFill>
            <a:srgbClr val="1BAFE3"/>
          </a:solidFill>
          <a:ln w="6350">
            <a:noFill/>
          </a:ln>
          <a:scene3d>
            <a:camera prst="orthographicFront"/>
            <a:lightRig rig="threePt" dir="t"/>
          </a:scene3d>
          <a:sp3d prstMaterial="matte"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92" tIns="137160" rIns="13716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endParaRPr lang="en-US" sz="1200" dirty="0" err="1">
              <a:gradFill>
                <a:gsLst>
                  <a:gs pos="42083">
                    <a:schemeClr val="bg1"/>
                  </a:gs>
                  <a:gs pos="85000">
                    <a:schemeClr val="bg1"/>
                  </a:gs>
                </a:gsLst>
                <a:lin ang="5400000" scaled="0"/>
              </a:gra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itle 3"/>
          <p:cNvSpPr txBox="1">
            <a:spLocks/>
          </p:cNvSpPr>
          <p:nvPr/>
        </p:nvSpPr>
        <p:spPr bwMode="gray">
          <a:xfrm>
            <a:off x="4955174" y="1477722"/>
            <a:ext cx="482391" cy="507831"/>
          </a:xfrm>
          <a:prstGeom prst="rect">
            <a:avLst/>
          </a:prstGeom>
          <a:noFill/>
        </p:spPr>
        <p:txBody>
          <a:bodyPr vert="horz" wrap="square" lIns="0" tIns="73152" rIns="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 spc="-100" baseline="0">
                <a:gradFill>
                  <a:gsLst>
                    <a:gs pos="21239">
                      <a:schemeClr val="accent1"/>
                    </a:gs>
                    <a:gs pos="42000">
                      <a:schemeClr val="accent1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algn="ctr"/>
            <a:r>
              <a:rPr lang="en-US" dirty="0" smtClean="0">
                <a:gradFill>
                  <a:gsLst>
                    <a:gs pos="21239">
                      <a:schemeClr val="accent2">
                        <a:lumMod val="20000"/>
                        <a:lumOff val="80000"/>
                      </a:schemeClr>
                    </a:gs>
                    <a:gs pos="42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endParaRPr lang="en-US" dirty="0">
              <a:gradFill>
                <a:gsLst>
                  <a:gs pos="21239">
                    <a:schemeClr val="accent2">
                      <a:lumMod val="20000"/>
                      <a:lumOff val="80000"/>
                    </a:schemeClr>
                  </a:gs>
                  <a:gs pos="42000">
                    <a:schemeClr val="accent2">
                      <a:lumMod val="20000"/>
                      <a:lumOff val="80000"/>
                    </a:schemeClr>
                  </a:gs>
                </a:gsLst>
                <a:lin ang="5400000" scaled="0"/>
              </a:gra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943387" y="1461348"/>
            <a:ext cx="540896" cy="540896"/>
          </a:xfrm>
          <a:prstGeom prst="ellipse">
            <a:avLst/>
          </a:prstGeom>
          <a:noFill/>
          <a:ln w="1270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 prstMaterial="matte"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92" tIns="137160" rIns="13716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endParaRPr lang="en-US" sz="1200" dirty="0" err="1">
              <a:gradFill>
                <a:gsLst>
                  <a:gs pos="42083">
                    <a:schemeClr val="bg1"/>
                  </a:gs>
                  <a:gs pos="85000">
                    <a:schemeClr val="bg1"/>
                  </a:gs>
                </a:gsLst>
                <a:lin ang="5400000" scaled="0"/>
              </a:gra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itle 3"/>
          <p:cNvSpPr txBox="1">
            <a:spLocks/>
          </p:cNvSpPr>
          <p:nvPr/>
        </p:nvSpPr>
        <p:spPr bwMode="gray">
          <a:xfrm>
            <a:off x="5683142" y="1305509"/>
            <a:ext cx="2926904" cy="812530"/>
          </a:xfrm>
          <a:prstGeom prst="rect">
            <a:avLst/>
          </a:prstGeom>
          <a:noFill/>
        </p:spPr>
        <p:txBody>
          <a:bodyPr vert="horz" wrap="square" lIns="0" tIns="73152" rIns="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 spc="-100" baseline="0">
                <a:gradFill>
                  <a:gsLst>
                    <a:gs pos="21239">
                      <a:schemeClr val="accent1"/>
                    </a:gs>
                    <a:gs pos="42000">
                      <a:schemeClr val="accent1"/>
                    </a:gs>
                  </a:gsLst>
                  <a:lin ang="5400000" scaled="0"/>
                </a:gra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 sz="2000" spc="-50" dirty="0" smtClean="0">
                <a:gradFill>
                  <a:gsLst>
                    <a:gs pos="21239">
                      <a:schemeClr val="bg1"/>
                    </a:gs>
                    <a:gs pos="42000">
                      <a:schemeClr val="bg1"/>
                    </a:gs>
                  </a:gsLst>
                  <a:lin ang="5400000" scaled="0"/>
                </a:gradFill>
              </a:rPr>
              <a:t>Start</a:t>
            </a:r>
          </a:p>
          <a:p>
            <a:r>
              <a:rPr lang="en-US" sz="1000" spc="-20" dirty="0" smtClean="0">
                <a:gradFill>
                  <a:gsLst>
                    <a:gs pos="21239">
                      <a:schemeClr val="bg1"/>
                    </a:gs>
                    <a:gs pos="42000">
                      <a:schemeClr val="bg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A realistic diagnostic must be established in order</a:t>
            </a:r>
            <a:br>
              <a:rPr lang="en-US" sz="1000" spc="-20" dirty="0" smtClean="0">
                <a:gradFill>
                  <a:gsLst>
                    <a:gs pos="21239">
                      <a:schemeClr val="bg1"/>
                    </a:gs>
                    <a:gs pos="42000">
                      <a:schemeClr val="bg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000" spc="-20" dirty="0" smtClean="0">
                <a:gradFill>
                  <a:gsLst>
                    <a:gs pos="21239">
                      <a:schemeClr val="bg1"/>
                    </a:gs>
                    <a:gs pos="42000">
                      <a:schemeClr val="bg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to assess where portfolios and projects currently stand in respect to Awareness, Culture, and Technology.</a:t>
            </a:r>
            <a:endParaRPr lang="en-US" sz="1000" spc="-20" dirty="0">
              <a:gradFill>
                <a:gsLst>
                  <a:gs pos="21239">
                    <a:schemeClr val="bg1"/>
                  </a:gs>
                  <a:gs pos="42000">
                    <a:schemeClr val="bg1"/>
                  </a:gs>
                </a:gsLst>
                <a:lin ang="5400000" scaled="0"/>
              </a:gra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745697" y="2394428"/>
            <a:ext cx="4104627" cy="1212889"/>
            <a:chOff x="4745697" y="2322714"/>
            <a:chExt cx="4104627" cy="1212889"/>
          </a:xfrm>
        </p:grpSpPr>
        <p:sp>
          <p:nvSpPr>
            <p:cNvPr id="30" name="Rectangle 29"/>
            <p:cNvSpPr/>
            <p:nvPr/>
          </p:nvSpPr>
          <p:spPr>
            <a:xfrm>
              <a:off x="4745697" y="2322714"/>
              <a:ext cx="4104627" cy="1212889"/>
            </a:xfrm>
            <a:prstGeom prst="rect">
              <a:avLst/>
            </a:prstGeom>
            <a:solidFill>
              <a:srgbClr val="2D6297"/>
            </a:solidFill>
            <a:ln w="6350">
              <a:noFill/>
            </a:ln>
            <a:scene3d>
              <a:camera prst="orthographicFront"/>
              <a:lightRig rig="threePt" dir="t"/>
            </a:scene3d>
            <a:sp3d prstMaterial="matte">
              <a:contourClr>
                <a:schemeClr val="bg1">
                  <a:lumMod val="8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64592" tIns="137160" rIns="13716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</a:pPr>
              <a:endParaRPr lang="en-US" sz="1200" dirty="0" err="1">
                <a:gradFill>
                  <a:gsLst>
                    <a:gs pos="42083">
                      <a:schemeClr val="bg1"/>
                    </a:gs>
                    <a:gs pos="85000">
                      <a:schemeClr val="bg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" name="Title 3"/>
            <p:cNvSpPr txBox="1">
              <a:spLocks/>
            </p:cNvSpPr>
            <p:nvPr/>
          </p:nvSpPr>
          <p:spPr bwMode="gray">
            <a:xfrm>
              <a:off x="4968522" y="2661736"/>
              <a:ext cx="482391" cy="507831"/>
            </a:xfrm>
            <a:prstGeom prst="rect">
              <a:avLst/>
            </a:prstGeom>
            <a:noFill/>
          </p:spPr>
          <p:txBody>
            <a:bodyPr vert="horz" wrap="square" lIns="0" tIns="73152" rIns="0" bIns="4572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0" kern="1200" spc="-100" baseline="0">
                  <a:gradFill>
                    <a:gsLst>
                      <a:gs pos="21239">
                        <a:schemeClr val="accent1"/>
                      </a:gs>
                      <a:gs pos="42000">
                        <a:schemeClr val="accent1"/>
                      </a:gs>
                    </a:gsLst>
                    <a:lin ang="5400000" scaled="0"/>
                  </a:gradFill>
                  <a:latin typeface="Segoe UI Semibold" panose="020B0702040204020203" pitchFamily="34" charset="0"/>
                  <a:ea typeface="+mj-ea"/>
                  <a:cs typeface="Segoe UI Semibold" panose="020B0702040204020203" pitchFamily="34" charset="0"/>
                </a:defRPr>
              </a:lvl1pPr>
            </a:lstStyle>
            <a:p>
              <a:pPr algn="ctr"/>
              <a:r>
                <a:rPr lang="en-US" dirty="0" smtClean="0">
                  <a:gradFill>
                    <a:gsLst>
                      <a:gs pos="21239">
                        <a:schemeClr val="accent2">
                          <a:lumMod val="20000"/>
                          <a:lumOff val="80000"/>
                        </a:schemeClr>
                      </a:gs>
                      <a:gs pos="42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5400000" scaled="0"/>
                  </a:gra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  <a:endParaRPr lang="en-US" dirty="0">
                <a:gradFill>
                  <a:gsLst>
                    <a:gs pos="21239">
                      <a:schemeClr val="accent2">
                        <a:lumMod val="20000"/>
                        <a:lumOff val="80000"/>
                      </a:schemeClr>
                    </a:gs>
                    <a:gs pos="42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4943387" y="2645362"/>
              <a:ext cx="540896" cy="540896"/>
            </a:xfrm>
            <a:prstGeom prst="ellipse">
              <a:avLst/>
            </a:prstGeom>
            <a:noFill/>
            <a:ln w="12700">
              <a:solidFill>
                <a:schemeClr val="accent2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 prstMaterial="matte">
              <a:contourClr>
                <a:schemeClr val="bg1">
                  <a:lumMod val="8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64592" tIns="137160" rIns="13716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</a:pPr>
              <a:endParaRPr lang="en-US" sz="1200" dirty="0" err="1">
                <a:gradFill>
                  <a:gsLst>
                    <a:gs pos="42083">
                      <a:schemeClr val="bg1"/>
                    </a:gs>
                    <a:gs pos="85000">
                      <a:schemeClr val="bg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Title 3"/>
            <p:cNvSpPr txBox="1">
              <a:spLocks/>
            </p:cNvSpPr>
            <p:nvPr/>
          </p:nvSpPr>
          <p:spPr bwMode="gray">
            <a:xfrm>
              <a:off x="5683142" y="2489523"/>
              <a:ext cx="2926904" cy="951030"/>
            </a:xfrm>
            <a:prstGeom prst="rect">
              <a:avLst/>
            </a:prstGeom>
            <a:noFill/>
          </p:spPr>
          <p:txBody>
            <a:bodyPr vert="horz" wrap="square" lIns="0" tIns="73152" rIns="0" bIns="4572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0" kern="1200" spc="-100" baseline="0">
                  <a:gradFill>
                    <a:gsLst>
                      <a:gs pos="21239">
                        <a:schemeClr val="accent1"/>
                      </a:gs>
                      <a:gs pos="42000">
                        <a:schemeClr val="accent1"/>
                      </a:gs>
                    </a:gsLst>
                    <a:lin ang="5400000" scaled="0"/>
                  </a:gradFill>
                  <a:latin typeface="Segoe UI Semibold" panose="020B0702040204020203" pitchFamily="34" charset="0"/>
                  <a:ea typeface="+mj-ea"/>
                  <a:cs typeface="Segoe UI Semibold" panose="020B0702040204020203" pitchFamily="34" charset="0"/>
                </a:defRPr>
              </a:lvl1pPr>
            </a:lstStyle>
            <a:p>
              <a:r>
                <a:rPr lang="en-US" sz="2000" spc="-50" dirty="0" smtClean="0">
                  <a:gradFill>
                    <a:gsLst>
                      <a:gs pos="21239">
                        <a:schemeClr val="bg1"/>
                      </a:gs>
                      <a:gs pos="42000">
                        <a:schemeClr val="bg1"/>
                      </a:gs>
                    </a:gsLst>
                    <a:lin ang="5400000" scaled="0"/>
                  </a:gradFill>
                </a:rPr>
                <a:t>Build</a:t>
              </a:r>
            </a:p>
            <a:p>
              <a:r>
                <a:rPr lang="en-US" sz="1000" spc="-20" dirty="0" smtClean="0">
                  <a:gradFill>
                    <a:gsLst>
                      <a:gs pos="21239">
                        <a:schemeClr val="bg1"/>
                      </a:gs>
                      <a:gs pos="42000">
                        <a:schemeClr val="bg1"/>
                      </a:gs>
                    </a:gsLst>
                    <a:lin ang="5400000" scaled="0"/>
                  </a:gradFill>
                  <a:latin typeface="Segoe UI" panose="020B0502040204020203" pitchFamily="34" charset="0"/>
                  <a:cs typeface="Segoe UI" panose="020B0502040204020203" pitchFamily="34" charset="0"/>
                </a:rPr>
                <a:t>The organization should accurately gauge their current state and develop realistic objectives in building towards maturity, as well as prioritizing future initiatives.</a:t>
              </a:r>
              <a:endParaRPr lang="en-US" sz="1000" spc="-20" dirty="0">
                <a:gradFill>
                  <a:gsLst>
                    <a:gs pos="21239">
                      <a:schemeClr val="bg1"/>
                    </a:gs>
                    <a:gs pos="42000">
                      <a:schemeClr val="bg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745697" y="3655900"/>
            <a:ext cx="4104627" cy="1212889"/>
            <a:chOff x="4745697" y="2322714"/>
            <a:chExt cx="4104627" cy="1212889"/>
          </a:xfrm>
        </p:grpSpPr>
        <p:sp>
          <p:nvSpPr>
            <p:cNvPr id="36" name="Rectangle 35"/>
            <p:cNvSpPr/>
            <p:nvPr/>
          </p:nvSpPr>
          <p:spPr>
            <a:xfrm>
              <a:off x="4745697" y="2322714"/>
              <a:ext cx="4104627" cy="1212889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  <a:scene3d>
              <a:camera prst="orthographicFront"/>
              <a:lightRig rig="threePt" dir="t"/>
            </a:scene3d>
            <a:sp3d prstMaterial="matte">
              <a:contourClr>
                <a:schemeClr val="bg1">
                  <a:lumMod val="8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64592" tIns="137160" rIns="13716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</a:pPr>
              <a:endParaRPr lang="en-US" sz="1200" dirty="0" err="1">
                <a:gradFill>
                  <a:gsLst>
                    <a:gs pos="42083">
                      <a:schemeClr val="bg1"/>
                    </a:gs>
                    <a:gs pos="85000">
                      <a:schemeClr val="bg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Title 3"/>
            <p:cNvSpPr txBox="1">
              <a:spLocks/>
            </p:cNvSpPr>
            <p:nvPr/>
          </p:nvSpPr>
          <p:spPr bwMode="gray">
            <a:xfrm>
              <a:off x="4975196" y="2661736"/>
              <a:ext cx="482391" cy="507831"/>
            </a:xfrm>
            <a:prstGeom prst="rect">
              <a:avLst/>
            </a:prstGeom>
            <a:noFill/>
          </p:spPr>
          <p:txBody>
            <a:bodyPr vert="horz" wrap="square" lIns="0" tIns="73152" rIns="0" bIns="4572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0" kern="1200" spc="-100" baseline="0">
                  <a:gradFill>
                    <a:gsLst>
                      <a:gs pos="21239">
                        <a:schemeClr val="accent1"/>
                      </a:gs>
                      <a:gs pos="42000">
                        <a:schemeClr val="accent1"/>
                      </a:gs>
                    </a:gsLst>
                    <a:lin ang="5400000" scaled="0"/>
                  </a:gradFill>
                  <a:latin typeface="Segoe UI Semibold" panose="020B0702040204020203" pitchFamily="34" charset="0"/>
                  <a:ea typeface="+mj-ea"/>
                  <a:cs typeface="Segoe UI Semibold" panose="020B0702040204020203" pitchFamily="34" charset="0"/>
                </a:defRPr>
              </a:lvl1pPr>
            </a:lstStyle>
            <a:p>
              <a:pPr algn="ctr"/>
              <a:r>
                <a:rPr lang="en-US" dirty="0" smtClean="0">
                  <a:gradFill>
                    <a:gsLst>
                      <a:gs pos="21239">
                        <a:schemeClr val="accent2">
                          <a:lumMod val="20000"/>
                          <a:lumOff val="80000"/>
                        </a:schemeClr>
                      </a:gs>
                      <a:gs pos="42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5400000" scaled="0"/>
                  </a:gra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en-US" dirty="0">
                <a:gradFill>
                  <a:gsLst>
                    <a:gs pos="21239">
                      <a:schemeClr val="accent2">
                        <a:lumMod val="20000"/>
                        <a:lumOff val="80000"/>
                      </a:schemeClr>
                    </a:gs>
                    <a:gs pos="42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943387" y="2645362"/>
              <a:ext cx="540896" cy="540896"/>
            </a:xfrm>
            <a:prstGeom prst="ellipse">
              <a:avLst/>
            </a:prstGeom>
            <a:noFill/>
            <a:ln w="12700">
              <a:solidFill>
                <a:schemeClr val="accent2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 prstMaterial="matte">
              <a:contourClr>
                <a:schemeClr val="bg1">
                  <a:lumMod val="8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64592" tIns="137160" rIns="13716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</a:pPr>
              <a:endParaRPr lang="en-US" sz="1200" dirty="0" err="1">
                <a:gradFill>
                  <a:gsLst>
                    <a:gs pos="42083">
                      <a:schemeClr val="bg1"/>
                    </a:gs>
                    <a:gs pos="85000">
                      <a:schemeClr val="bg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9" name="Title 3"/>
            <p:cNvSpPr txBox="1">
              <a:spLocks/>
            </p:cNvSpPr>
            <p:nvPr/>
          </p:nvSpPr>
          <p:spPr bwMode="gray">
            <a:xfrm>
              <a:off x="5683142" y="2489523"/>
              <a:ext cx="2926904" cy="812530"/>
            </a:xfrm>
            <a:prstGeom prst="rect">
              <a:avLst/>
            </a:prstGeom>
            <a:noFill/>
          </p:spPr>
          <p:txBody>
            <a:bodyPr vert="horz" wrap="square" lIns="0" tIns="73152" rIns="0" bIns="4572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0" kern="1200" spc="-100" baseline="0">
                  <a:gradFill>
                    <a:gsLst>
                      <a:gs pos="21239">
                        <a:schemeClr val="accent1"/>
                      </a:gs>
                      <a:gs pos="42000">
                        <a:schemeClr val="accent1"/>
                      </a:gs>
                    </a:gsLst>
                    <a:lin ang="5400000" scaled="0"/>
                  </a:gradFill>
                  <a:latin typeface="Segoe UI Semibold" panose="020B0702040204020203" pitchFamily="34" charset="0"/>
                  <a:ea typeface="+mj-ea"/>
                  <a:cs typeface="Segoe UI Semibold" panose="020B0702040204020203" pitchFamily="34" charset="0"/>
                </a:defRPr>
              </a:lvl1pPr>
            </a:lstStyle>
            <a:p>
              <a:r>
                <a:rPr lang="en-US" sz="2000" spc="-50" dirty="0" smtClean="0">
                  <a:gradFill>
                    <a:gsLst>
                      <a:gs pos="21239">
                        <a:schemeClr val="bg1"/>
                      </a:gs>
                      <a:gs pos="42000">
                        <a:schemeClr val="bg1"/>
                      </a:gs>
                    </a:gsLst>
                    <a:lin ang="5400000" scaled="0"/>
                  </a:gradFill>
                </a:rPr>
                <a:t>Improve</a:t>
              </a:r>
            </a:p>
            <a:p>
              <a:r>
                <a:rPr lang="en-US" sz="1000" spc="-20" dirty="0" smtClean="0">
                  <a:gradFill>
                    <a:gsLst>
                      <a:gs pos="21239">
                        <a:schemeClr val="bg1"/>
                      </a:gs>
                      <a:gs pos="42000">
                        <a:schemeClr val="bg1"/>
                      </a:gs>
                    </a:gsLst>
                    <a:lin ang="5400000" scaled="0"/>
                  </a:gradFill>
                  <a:latin typeface="Segoe UI" panose="020B0502040204020203" pitchFamily="34" charset="0"/>
                  <a:cs typeface="Segoe UI" panose="020B0502040204020203" pitchFamily="34" charset="0"/>
                </a:rPr>
                <a:t>ACT is iterative in nature and can be applied to multiple programs and projects across</a:t>
              </a:r>
              <a:br>
                <a:rPr lang="en-US" sz="1000" spc="-20" dirty="0" smtClean="0">
                  <a:gradFill>
                    <a:gsLst>
                      <a:gs pos="21239">
                        <a:schemeClr val="bg1"/>
                      </a:gs>
                      <a:gs pos="42000">
                        <a:schemeClr val="bg1"/>
                      </a:gs>
                    </a:gsLst>
                    <a:lin ang="5400000" scaled="0"/>
                  </a:gra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1000" spc="-20" dirty="0" smtClean="0">
                  <a:gradFill>
                    <a:gsLst>
                      <a:gs pos="21239">
                        <a:schemeClr val="bg1"/>
                      </a:gs>
                      <a:gs pos="42000">
                        <a:schemeClr val="bg1"/>
                      </a:gs>
                    </a:gsLst>
                    <a:lin ang="5400000" scaled="0"/>
                  </a:gradFill>
                  <a:latin typeface="Segoe UI" panose="020B0502040204020203" pitchFamily="34" charset="0"/>
                  <a:cs typeface="Segoe UI" panose="020B0502040204020203" pitchFamily="34" charset="0"/>
                </a:rPr>
                <a:t>an organization to drive towards maturity. </a:t>
              </a:r>
              <a:endParaRPr lang="en-US" sz="1000" spc="-20" dirty="0">
                <a:gradFill>
                  <a:gsLst>
                    <a:gs pos="21239">
                      <a:schemeClr val="bg1"/>
                    </a:gs>
                    <a:gs pos="42000">
                      <a:schemeClr val="bg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65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172" y="401004"/>
            <a:ext cx="1278731" cy="1282216"/>
          </a:xfrm>
          <a:prstGeom prst="rect">
            <a:avLst/>
          </a:prstGeom>
        </p:spPr>
      </p:pic>
      <p:sp>
        <p:nvSpPr>
          <p:cNvPr id="10" name="Isosceles Triangle 9"/>
          <p:cNvSpPr/>
          <p:nvPr/>
        </p:nvSpPr>
        <p:spPr>
          <a:xfrm>
            <a:off x="339471" y="1656438"/>
            <a:ext cx="8085582" cy="333546"/>
          </a:xfrm>
          <a:prstGeom prst="triangle">
            <a:avLst/>
          </a:prstGeom>
          <a:solidFill>
            <a:schemeClr val="bg1">
              <a:lumMod val="85000"/>
            </a:schemeClr>
          </a:solidFill>
          <a:ln w="6350">
            <a:noFill/>
          </a:ln>
          <a:scene3d>
            <a:camera prst="orthographicFront"/>
            <a:lightRig rig="threePt" dir="t"/>
          </a:scene3d>
          <a:sp3d prstMaterial="matte"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3444" tIns="102870" rIns="10287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50"/>
              </a:spcBef>
            </a:pPr>
            <a:endParaRPr lang="en-US" sz="900" dirty="0" err="1">
              <a:gradFill>
                <a:gsLst>
                  <a:gs pos="42083">
                    <a:schemeClr val="bg1"/>
                  </a:gs>
                  <a:gs pos="85000">
                    <a:schemeClr val="bg1"/>
                  </a:gs>
                </a:gsLst>
                <a:lin ang="5400000" scaled="0"/>
              </a:gra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smtClean="0">
                <a:gradFill>
                  <a:gsLst>
                    <a:gs pos="0">
                      <a:srgbClr val="FFFFFF">
                        <a:lumMod val="65000"/>
                      </a:srgbClr>
                    </a:gs>
                    <a:gs pos="98000">
                      <a:srgbClr val="FFFFFF">
                        <a:lumMod val="65000"/>
                      </a:srgbClr>
                    </a:gs>
                  </a:gsLst>
                  <a:lin ang="5400000" scaled="0"/>
                </a:gradFill>
              </a:rPr>
              <a:pPr/>
              <a:t>55</a:t>
            </a:fld>
            <a:endParaRPr dirty="0">
              <a:gradFill>
                <a:gsLst>
                  <a:gs pos="0">
                    <a:srgbClr val="FFFFFF">
                      <a:lumMod val="65000"/>
                    </a:srgbClr>
                  </a:gs>
                  <a:gs pos="98000">
                    <a:srgbClr val="FFFFFF">
                      <a:lumMod val="65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677" y="162116"/>
            <a:ext cx="4019591" cy="507831"/>
          </a:xfrm>
        </p:spPr>
        <p:txBody>
          <a:bodyPr/>
          <a:lstStyle/>
          <a:p>
            <a:r>
              <a:rPr lang="en-US" dirty="0" smtClean="0"/>
              <a:t>ACT in Action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46329" y="1999832"/>
          <a:ext cx="2846070" cy="2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</a:tblGrid>
              <a:tr h="29718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Organizational</a:t>
                      </a:r>
                      <a:r>
                        <a:rPr lang="en-US" sz="1500" baseline="0" dirty="0" smtClean="0"/>
                        <a:t> Effectiveness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/>
          </p:nvPr>
        </p:nvGraphicFramePr>
        <p:xfrm>
          <a:off x="3286125" y="1999832"/>
          <a:ext cx="2455164" cy="2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5164"/>
              </a:tblGrid>
              <a:tr h="29718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Risk Management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/>
          </p:nvPr>
        </p:nvGraphicFramePr>
        <p:xfrm>
          <a:off x="5853685" y="1999832"/>
          <a:ext cx="2571369" cy="2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369"/>
              </a:tblGrid>
              <a:tr h="29718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Operational Enhancement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0619" y="2332864"/>
            <a:ext cx="2798064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08" indent="-214308">
              <a:lnSpc>
                <a:spcPct val="90000"/>
              </a:lnSpc>
              <a:spcBef>
                <a:spcPts val="900"/>
              </a:spcBef>
              <a:buClr>
                <a:srgbClr val="CC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Education, Training and empowerment of employees </a:t>
            </a:r>
          </a:p>
          <a:p>
            <a:pPr marL="214308" indent="-214308">
              <a:lnSpc>
                <a:spcPct val="90000"/>
              </a:lnSpc>
              <a:spcBef>
                <a:spcPts val="900"/>
              </a:spcBef>
              <a:buClr>
                <a:srgbClr val="CC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Methods to increase collaboration</a:t>
            </a:r>
          </a:p>
          <a:p>
            <a:pPr marL="214308" indent="-214308">
              <a:lnSpc>
                <a:spcPct val="90000"/>
              </a:lnSpc>
              <a:spcBef>
                <a:spcPts val="900"/>
              </a:spcBef>
              <a:buClr>
                <a:srgbClr val="CC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Usage of Tools to increase awareness, collaboration and incentives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86125" y="2332864"/>
            <a:ext cx="2443734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08" indent="-214308">
              <a:lnSpc>
                <a:spcPct val="90000"/>
              </a:lnSpc>
              <a:spcBef>
                <a:spcPts val="900"/>
              </a:spcBef>
              <a:buClr>
                <a:srgbClr val="CC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Assess and improve existing Risk Management processes</a:t>
            </a:r>
          </a:p>
          <a:p>
            <a:pPr marL="214308" indent="-214308">
              <a:lnSpc>
                <a:spcPct val="90000"/>
              </a:lnSpc>
              <a:spcBef>
                <a:spcPts val="900"/>
              </a:spcBef>
              <a:buClr>
                <a:srgbClr val="CC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Design and implement new Risk criteria and impacts</a:t>
            </a:r>
          </a:p>
          <a:p>
            <a:pPr marL="214308" indent="-214308">
              <a:lnSpc>
                <a:spcPct val="90000"/>
              </a:lnSpc>
              <a:spcBef>
                <a:spcPts val="900"/>
              </a:spcBef>
              <a:buClr>
                <a:srgbClr val="CC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Iterative risk management processes through the use of technology and templates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93867" y="2332863"/>
            <a:ext cx="2631186" cy="1071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08" indent="-214308">
              <a:lnSpc>
                <a:spcPct val="90000"/>
              </a:lnSpc>
              <a:spcBef>
                <a:spcPts val="900"/>
              </a:spcBef>
              <a:buClr>
                <a:srgbClr val="CC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Assess and improve existing operational security policies, procedures and technologies</a:t>
            </a:r>
          </a:p>
          <a:p>
            <a:pPr marL="214308" indent="-214308">
              <a:lnSpc>
                <a:spcPct val="90000"/>
              </a:lnSpc>
              <a:spcBef>
                <a:spcPts val="900"/>
              </a:spcBef>
              <a:buClr>
                <a:srgbClr val="CC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Design and implement iterative processes backed by strong policies and procedures</a:t>
            </a:r>
          </a:p>
          <a:p>
            <a:pPr marL="214308" indent="-214308">
              <a:lnSpc>
                <a:spcPct val="90000"/>
              </a:lnSpc>
              <a:spcBef>
                <a:spcPts val="900"/>
              </a:spcBef>
              <a:buClr>
                <a:srgbClr val="CC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Increased automation and technology tools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42" y="3836708"/>
            <a:ext cx="2262283" cy="112397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362" y="3867824"/>
            <a:ext cx="2262283" cy="112397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104" y="3867824"/>
            <a:ext cx="2262283" cy="1123971"/>
          </a:xfrm>
          <a:prstGeom prst="rect">
            <a:avLst/>
          </a:prstGeom>
        </p:spPr>
      </p:pic>
      <p:sp>
        <p:nvSpPr>
          <p:cNvPr id="13" name="Down Arrow 12"/>
          <p:cNvSpPr/>
          <p:nvPr/>
        </p:nvSpPr>
        <p:spPr>
          <a:xfrm>
            <a:off x="1251585" y="3473337"/>
            <a:ext cx="390906" cy="394487"/>
          </a:xfrm>
          <a:prstGeom prst="downArrow">
            <a:avLst/>
          </a:prstGeom>
          <a:solidFill>
            <a:schemeClr val="accent2"/>
          </a:solidFill>
          <a:ln w="6350">
            <a:noFill/>
          </a:ln>
          <a:scene3d>
            <a:camera prst="orthographicFront"/>
            <a:lightRig rig="threePt" dir="t"/>
          </a:scene3d>
          <a:sp3d prstMaterial="matte"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3444" tIns="102870" rIns="10287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50"/>
              </a:spcBef>
            </a:pPr>
            <a:endParaRPr lang="en-US" sz="900" dirty="0" err="1">
              <a:gradFill>
                <a:gsLst>
                  <a:gs pos="42083">
                    <a:schemeClr val="bg1"/>
                  </a:gs>
                  <a:gs pos="85000">
                    <a:schemeClr val="bg1"/>
                  </a:gs>
                </a:gsLst>
                <a:lin ang="5400000" scaled="0"/>
              </a:gra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6820281" y="3473337"/>
            <a:ext cx="390906" cy="394487"/>
          </a:xfrm>
          <a:prstGeom prst="downArrow">
            <a:avLst/>
          </a:prstGeom>
          <a:solidFill>
            <a:schemeClr val="accent2"/>
          </a:solidFill>
          <a:ln w="6350">
            <a:noFill/>
          </a:ln>
          <a:scene3d>
            <a:camera prst="orthographicFront"/>
            <a:lightRig rig="threePt" dir="t"/>
          </a:scene3d>
          <a:sp3d prstMaterial="matte"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3444" tIns="102870" rIns="10287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50"/>
              </a:spcBef>
            </a:pPr>
            <a:endParaRPr lang="en-US" sz="900" dirty="0" err="1">
              <a:gradFill>
                <a:gsLst>
                  <a:gs pos="42083">
                    <a:schemeClr val="bg1"/>
                  </a:gs>
                  <a:gs pos="85000">
                    <a:schemeClr val="bg1"/>
                  </a:gs>
                </a:gsLst>
                <a:lin ang="5400000" scaled="0"/>
              </a:gra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Down Arrow 26"/>
          <p:cNvSpPr/>
          <p:nvPr/>
        </p:nvSpPr>
        <p:spPr>
          <a:xfrm>
            <a:off x="4183596" y="3473337"/>
            <a:ext cx="390906" cy="394487"/>
          </a:xfrm>
          <a:prstGeom prst="downArrow">
            <a:avLst/>
          </a:prstGeom>
          <a:solidFill>
            <a:schemeClr val="accent2"/>
          </a:solidFill>
          <a:ln w="6350">
            <a:noFill/>
          </a:ln>
          <a:scene3d>
            <a:camera prst="orthographicFront"/>
            <a:lightRig rig="threePt" dir="t"/>
          </a:scene3d>
          <a:sp3d prstMaterial="matte"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3444" tIns="102870" rIns="10287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50"/>
              </a:spcBef>
            </a:pPr>
            <a:endParaRPr lang="en-US" sz="900" dirty="0" err="1">
              <a:gradFill>
                <a:gsLst>
                  <a:gs pos="42083">
                    <a:schemeClr val="bg1"/>
                  </a:gs>
                  <a:gs pos="85000">
                    <a:schemeClr val="bg1"/>
                  </a:gs>
                </a:gsLst>
                <a:lin ang="5400000" scaled="0"/>
              </a:gra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77569" y="1695878"/>
            <a:ext cx="162193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US" sz="1600" dirty="0" smtClean="0">
                <a:gradFill>
                  <a:gsLst>
                    <a:gs pos="0">
                      <a:schemeClr val="tx1"/>
                    </a:gs>
                    <a:gs pos="98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Common Areas</a:t>
            </a:r>
          </a:p>
        </p:txBody>
      </p:sp>
    </p:spTree>
    <p:extLst>
      <p:ext uri="{BB962C8B-B14F-4D97-AF65-F5344CB8AC3E}">
        <p14:creationId xmlns:p14="http://schemas.microsoft.com/office/powerpoint/2010/main" val="34849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adoption session!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295519" y="4572336"/>
            <a:ext cx="101280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373737"/>
                </a:solidFill>
                <a:hlinkClick r:id="rId2"/>
              </a:rPr>
              <a:t>http://channel9.msdn.com/Events/SharePoint-Conference/2014/SPC296</a:t>
            </a:r>
            <a:endParaRPr lang="en-US" dirty="0">
              <a:solidFill>
                <a:srgbClr val="373737"/>
              </a:solidFill>
            </a:endParaRPr>
          </a:p>
          <a:p>
            <a:endParaRPr lang="en-US" sz="2400" dirty="0">
              <a:solidFill>
                <a:srgbClr val="373737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741" y="1088210"/>
            <a:ext cx="6033589" cy="34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6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00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closing..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3071610"/>
          </a:xfrm>
        </p:spPr>
        <p:txBody>
          <a:bodyPr/>
          <a:lstStyle/>
          <a:p>
            <a:r>
              <a:rPr lang="en-US" dirty="0"/>
              <a:t>SharePoint Security is difficult but there are </a:t>
            </a:r>
            <a:r>
              <a:rPr lang="en-US" dirty="0" smtClean="0"/>
              <a:t>options</a:t>
            </a:r>
            <a:endParaRPr lang="en-US" dirty="0"/>
          </a:p>
          <a:p>
            <a:r>
              <a:rPr lang="en-US" dirty="0"/>
              <a:t>Prototype with simple solutions but always test for </a:t>
            </a:r>
            <a:r>
              <a:rPr lang="en-US" dirty="0" smtClean="0"/>
              <a:t>scale</a:t>
            </a:r>
            <a:endParaRPr lang="en-US" dirty="0"/>
          </a:p>
          <a:p>
            <a:r>
              <a:rPr lang="en-US" dirty="0"/>
              <a:t>Communication &amp; training plans are the keys to </a:t>
            </a:r>
            <a:r>
              <a:rPr lang="en-US" dirty="0" smtClean="0"/>
              <a:t>success</a:t>
            </a:r>
            <a:endParaRPr lang="en-US" dirty="0"/>
          </a:p>
          <a:p>
            <a:r>
              <a:rPr lang="en-US" dirty="0"/>
              <a:t>Don’t be afraid of process </a:t>
            </a:r>
            <a:r>
              <a:rPr lang="en-US" dirty="0" smtClean="0"/>
              <a:t>improvement</a:t>
            </a:r>
            <a:endParaRPr lang="en-US" dirty="0"/>
          </a:p>
          <a:p>
            <a:r>
              <a:rPr lang="en-US" dirty="0"/>
              <a:t>They did name it </a:t>
            </a:r>
            <a:r>
              <a:rPr lang="en-US" b="1" u="sng" dirty="0"/>
              <a:t>Share</a:t>
            </a:r>
            <a:r>
              <a:rPr lang="en-US" dirty="0"/>
              <a:t>Point for a </a:t>
            </a:r>
            <a:r>
              <a:rPr lang="en-US" dirty="0" smtClean="0"/>
              <a:t>reason</a:t>
            </a:r>
          </a:p>
          <a:p>
            <a:r>
              <a:rPr lang="en-US" dirty="0" smtClean="0"/>
              <a:t>Consider a security methodology like A.C.T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51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04813" y="1234440"/>
            <a:ext cx="8339328" cy="2206758"/>
          </a:xfrm>
        </p:spPr>
        <p:txBody>
          <a:bodyPr/>
          <a:lstStyle/>
          <a:p>
            <a:r>
              <a:rPr lang="en-US" dirty="0" smtClean="0"/>
              <a:t>Paolo </a:t>
            </a:r>
            <a:r>
              <a:rPr lang="en-US" dirty="0" err="1" smtClean="0"/>
              <a:t>Pialorsi</a:t>
            </a:r>
            <a:r>
              <a:rPr lang="en-US" dirty="0" smtClean="0"/>
              <a:t> – Authentication &amp; Authorization Infrastructure in SP2013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channel9.msdn.com/Events/SharePoint-Conference/2014/SPC401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Slalom’s ACT Methodology by Daniel Chiang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www.slalom.com/thinking/ACT-a-new-perspective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2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40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Template_16x9_Slalom">
  <a:themeElements>
    <a:clrScheme name="Slalom Theme">
      <a:dk1>
        <a:srgbClr val="373737"/>
      </a:dk1>
      <a:lt1>
        <a:srgbClr val="FFFFFF"/>
      </a:lt1>
      <a:dk2>
        <a:srgbClr val="525252"/>
      </a:dk2>
      <a:lt2>
        <a:srgbClr val="EFE9E5"/>
      </a:lt2>
      <a:accent1>
        <a:srgbClr val="1E4164"/>
      </a:accent1>
      <a:accent2>
        <a:srgbClr val="13B5EA"/>
      </a:accent2>
      <a:accent3>
        <a:srgbClr val="F3901D"/>
      </a:accent3>
      <a:accent4>
        <a:srgbClr val="8DC63F"/>
      </a:accent4>
      <a:accent5>
        <a:srgbClr val="838383"/>
      </a:accent5>
      <a:accent6>
        <a:srgbClr val="C41188"/>
      </a:accent6>
      <a:hlink>
        <a:srgbClr val="0E87AF"/>
      </a:hlink>
      <a:folHlink>
        <a:srgbClr val="0E87A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Bef>
            <a:spcPts val="600"/>
          </a:spcBef>
          <a:defRPr sz="24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buClr>
            <a:schemeClr val="accent1"/>
          </a:buClr>
          <a:defRPr sz="2400" dirty="0" err="1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7163153D4E247A4304A0B6523F931" ma:contentTypeVersion="0" ma:contentTypeDescription="Create a new document." ma:contentTypeScope="" ma:versionID="3ad030b521d5ba5d90fc0de777d6efa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47048054b1871eb79ccacdc12be3b0f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83AB72-C9F6-44F9-8E4F-EE2068AACBC0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E19ED93-FD5E-403E-BA46-96CA012AA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6918BCC-A7AD-488A-B68C-D89463133A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Template_16x9_Slalom</Template>
  <TotalTime>4798</TotalTime>
  <Words>1639</Words>
  <Application>Microsoft Office PowerPoint</Application>
  <PresentationFormat>On-screen Show (16:9)</PresentationFormat>
  <Paragraphs>390</Paragraphs>
  <Slides>60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MS PGothic</vt:lpstr>
      <vt:lpstr>Arial</vt:lpstr>
      <vt:lpstr>Calibri</vt:lpstr>
      <vt:lpstr>Segoe UI</vt:lpstr>
      <vt:lpstr>Segoe UI Light</vt:lpstr>
      <vt:lpstr>Segoe UI Semibold</vt:lpstr>
      <vt:lpstr>Wingdings</vt:lpstr>
      <vt:lpstr>PPT Template_16x9_Slalom</vt:lpstr>
      <vt:lpstr>Yes we can!  Enabling Collaboration in a Locked Down SharePoint Environment! </vt:lpstr>
      <vt:lpstr>PowerPoint Presentation</vt:lpstr>
      <vt:lpstr>About Me</vt:lpstr>
      <vt:lpstr>The inspiration for the CTSPUG</vt:lpstr>
      <vt:lpstr>About the CTSPUG</vt:lpstr>
      <vt:lpstr>SharePoint Saturday CT is coming!</vt:lpstr>
      <vt:lpstr>Lots of awesome speakers!</vt:lpstr>
      <vt:lpstr>My Background</vt:lpstr>
      <vt:lpstr>Presentation Background</vt:lpstr>
      <vt:lpstr>The Problem with SharePoint</vt:lpstr>
      <vt:lpstr>SharePoint</vt:lpstr>
      <vt:lpstr>What your CSO wants for SharePoint</vt:lpstr>
      <vt:lpstr>What your users want</vt:lpstr>
      <vt:lpstr>Why do mistakes happen?</vt:lpstr>
      <vt:lpstr>Where am I?</vt:lpstr>
      <vt:lpstr>Whoops! Sent to the wrong person!</vt:lpstr>
      <vt:lpstr>How SharePoint “Helps”</vt:lpstr>
      <vt:lpstr>Framing your opportunity</vt:lpstr>
      <vt:lpstr>What are your data concerns?</vt:lpstr>
      <vt:lpstr>You need to engage your business!</vt:lpstr>
      <vt:lpstr>Your goal – guide your users to success</vt:lpstr>
      <vt:lpstr>Define your data security requirements</vt:lpstr>
      <vt:lpstr>What do you want to audit?</vt:lpstr>
      <vt:lpstr>How long do you want to keep the data?</vt:lpstr>
      <vt:lpstr>Quick demo</vt:lpstr>
      <vt:lpstr>How will you secure that data?</vt:lpstr>
      <vt:lpstr>Document classification</vt:lpstr>
      <vt:lpstr>Reporting</vt:lpstr>
      <vt:lpstr>Web Analytics to CSV CodePlex Project!</vt:lpstr>
      <vt:lpstr>Building blocks for your solution</vt:lpstr>
      <vt:lpstr>Start at your site request process</vt:lpstr>
      <vt:lpstr>Powershell to create custom property</vt:lpstr>
      <vt:lpstr>Bonus! SharePoint 2013</vt:lpstr>
      <vt:lpstr>Expose Site Metadata to Users</vt:lpstr>
      <vt:lpstr>Data Separation by Web Application</vt:lpstr>
      <vt:lpstr>Technical Implementation</vt:lpstr>
      <vt:lpstr>What about claims?</vt:lpstr>
      <vt:lpstr>Dynamic groups leveraging claims</vt:lpstr>
      <vt:lpstr>Claims “Gotcha’s”</vt:lpstr>
      <vt:lpstr>Mistake-proofing steps</vt:lpstr>
      <vt:lpstr>SharePoint Permissions</vt:lpstr>
      <vt:lpstr>Who’s managing permissions?</vt:lpstr>
      <vt:lpstr>Demo: Permissions…</vt:lpstr>
      <vt:lpstr>Dirty Compromises</vt:lpstr>
      <vt:lpstr>Pro Tip: Group Owners can add users!</vt:lpstr>
      <vt:lpstr>ProTip: (continued)</vt:lpstr>
      <vt:lpstr>Quick Demo:</vt:lpstr>
      <vt:lpstr>Back to building your solution…</vt:lpstr>
      <vt:lpstr>Manual vs Build vs Buy</vt:lpstr>
      <vt:lpstr>Prototype &amp; scale it out</vt:lpstr>
      <vt:lpstr>Getting your A.C.T together</vt:lpstr>
      <vt:lpstr>Warning! Dog food slides!!</vt:lpstr>
      <vt:lpstr>A.C.T. – A Security Framework</vt:lpstr>
      <vt:lpstr>Enacting the ACT methodology</vt:lpstr>
      <vt:lpstr>ACT in Action</vt:lpstr>
      <vt:lpstr>Recommended adoption session!</vt:lpstr>
      <vt:lpstr>Summary</vt:lpstr>
      <vt:lpstr>In closing..</vt:lpstr>
      <vt:lpstr>References</vt:lpstr>
      <vt:lpstr>PowerPoint Presentation</vt:lpstr>
    </vt:vector>
  </TitlesOfParts>
  <Company>Slalom, LLC.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Jared Matfess</dc:creator>
  <cp:keywords>Generic Slalom_16x9_PPT Template</cp:keywords>
  <dc:description>Slalom Consulting</dc:description>
  <cp:lastModifiedBy>Jared Matfess</cp:lastModifiedBy>
  <cp:revision>78</cp:revision>
  <cp:lastPrinted>2011-10-06T21:06:48Z</cp:lastPrinted>
  <dcterms:created xsi:type="dcterms:W3CDTF">2012-10-05T15:15:20Z</dcterms:created>
  <dcterms:modified xsi:type="dcterms:W3CDTF">2014-10-07T01:40:53Z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0x0101005AE7163153D4E247A4304A0B6523F931</vt:lpwstr>
  </property>
  <property fmtid="{D5CDD505-2E9C-101B-9397-08002B2CF9AE}" pid="3" name="TaxKeyword">
    <vt:lpwstr>812;#Generic Slalom_16x9_PPT Template|b6dd4f79-e55b-4f34-981b-a802151fff28</vt:lpwstr>
  </property>
  <property fmtid="{D5CDD505-2E9C-101B-9397-08002B2CF9AE}" pid="4" name="Slalom Office0">
    <vt:lpwstr/>
  </property>
  <property fmtid="{D5CDD505-2E9C-101B-9397-08002B2CF9AE}" pid="5" name="Technical Work Tag &amp; Details">
    <vt:lpwstr/>
  </property>
  <property fmtid="{D5CDD505-2E9C-101B-9397-08002B2CF9AE}" pid="6" name="Business Imperative &amp; Solution">
    <vt:lpwstr/>
  </property>
  <property fmtid="{D5CDD505-2E9C-101B-9397-08002B2CF9AE}" pid="7" name="Client0">
    <vt:lpwstr/>
  </property>
  <property fmtid="{D5CDD505-2E9C-101B-9397-08002B2CF9AE}" pid="8" name="IsMyDocuments">
    <vt:bool>true</vt:bool>
  </property>
</Properties>
</file>