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10" r:id="rId5"/>
  </p:sldMasterIdLst>
  <p:notesMasterIdLst>
    <p:notesMasterId r:id="rId54"/>
  </p:notesMasterIdLst>
  <p:handoutMasterIdLst>
    <p:handoutMasterId r:id="rId55"/>
  </p:handoutMasterIdLst>
  <p:sldIdLst>
    <p:sldId id="344" r:id="rId6"/>
    <p:sldId id="460" r:id="rId7"/>
    <p:sldId id="461" r:id="rId8"/>
    <p:sldId id="448" r:id="rId9"/>
    <p:sldId id="416" r:id="rId10"/>
    <p:sldId id="392" r:id="rId11"/>
    <p:sldId id="449" r:id="rId12"/>
    <p:sldId id="450" r:id="rId13"/>
    <p:sldId id="455" r:id="rId14"/>
    <p:sldId id="466" r:id="rId15"/>
    <p:sldId id="425" r:id="rId16"/>
    <p:sldId id="426" r:id="rId17"/>
    <p:sldId id="428" r:id="rId18"/>
    <p:sldId id="424" r:id="rId19"/>
    <p:sldId id="429" r:id="rId20"/>
    <p:sldId id="423" r:id="rId21"/>
    <p:sldId id="414" r:id="rId22"/>
    <p:sldId id="430" r:id="rId23"/>
    <p:sldId id="431" r:id="rId24"/>
    <p:sldId id="451" r:id="rId25"/>
    <p:sldId id="452" r:id="rId26"/>
    <p:sldId id="473" r:id="rId27"/>
    <p:sldId id="458" r:id="rId28"/>
    <p:sldId id="470" r:id="rId29"/>
    <p:sldId id="447" r:id="rId30"/>
    <p:sldId id="462" r:id="rId31"/>
    <p:sldId id="456" r:id="rId32"/>
    <p:sldId id="476" r:id="rId33"/>
    <p:sldId id="463" r:id="rId34"/>
    <p:sldId id="464" r:id="rId35"/>
    <p:sldId id="465" r:id="rId36"/>
    <p:sldId id="469" r:id="rId37"/>
    <p:sldId id="442" r:id="rId38"/>
    <p:sldId id="445" r:id="rId39"/>
    <p:sldId id="471" r:id="rId40"/>
    <p:sldId id="434" r:id="rId41"/>
    <p:sldId id="468" r:id="rId42"/>
    <p:sldId id="472" r:id="rId43"/>
    <p:sldId id="415" r:id="rId44"/>
    <p:sldId id="419" r:id="rId45"/>
    <p:sldId id="422" r:id="rId46"/>
    <p:sldId id="432" r:id="rId47"/>
    <p:sldId id="478" r:id="rId48"/>
    <p:sldId id="437" r:id="rId49"/>
    <p:sldId id="477" r:id="rId50"/>
    <p:sldId id="436" r:id="rId51"/>
    <p:sldId id="435" r:id="rId52"/>
    <p:sldId id="273" r:id="rId53"/>
  </p:sldIdLst>
  <p:sldSz cx="9144000" cy="5143500" type="screen16x9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07">
          <p15:clr>
            <a:srgbClr val="A4A3A4"/>
          </p15:clr>
        </p15:guide>
        <p15:guide id="3" orient="horz" pos="607">
          <p15:clr>
            <a:srgbClr val="A4A3A4"/>
          </p15:clr>
        </p15:guide>
        <p15:guide id="4" orient="horz" pos="776">
          <p15:clr>
            <a:srgbClr val="A4A3A4"/>
          </p15:clr>
        </p15:guide>
        <p15:guide id="5" orient="horz" pos="1116" userDrawn="1">
          <p15:clr>
            <a:srgbClr val="A4A3A4"/>
          </p15:clr>
        </p15:guide>
        <p15:guide id="6" orient="horz" pos="3131">
          <p15:clr>
            <a:srgbClr val="A4A3A4"/>
          </p15:clr>
        </p15:guide>
        <p15:guide id="7" pos="2880">
          <p15:clr>
            <a:srgbClr val="A4A3A4"/>
          </p15:clr>
        </p15:guide>
        <p15:guide id="8" pos="224">
          <p15:clr>
            <a:srgbClr val="A4A3A4"/>
          </p15:clr>
        </p15:guide>
        <p15:guide id="9" pos="341">
          <p15:clr>
            <a:srgbClr val="A4A3A4"/>
          </p15:clr>
        </p15:guide>
        <p15:guide id="10" pos="1643">
          <p15:clr>
            <a:srgbClr val="A4A3A4"/>
          </p15:clr>
        </p15:guide>
        <p15:guide id="11" pos="5420">
          <p15:clr>
            <a:srgbClr val="A4A3A4"/>
          </p15:clr>
        </p15:guide>
        <p15:guide id="12" pos="55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CD9"/>
    <a:srgbClr val="015A9B"/>
    <a:srgbClr val="1EA0FF"/>
    <a:srgbClr val="0182E1"/>
    <a:srgbClr val="015F9B"/>
    <a:srgbClr val="5F7D19"/>
    <a:srgbClr val="195F7D"/>
    <a:srgbClr val="0A3755"/>
    <a:srgbClr val="324715"/>
    <a:srgbClr val="D2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82" autoAdjust="0"/>
    <p:restoredTop sz="87120" autoAdjust="0"/>
  </p:normalViewPr>
  <p:slideViewPr>
    <p:cSldViewPr snapToGrid="0">
      <p:cViewPr varScale="1">
        <p:scale>
          <a:sx n="134" d="100"/>
          <a:sy n="134" d="100"/>
        </p:scale>
        <p:origin x="516" y="114"/>
      </p:cViewPr>
      <p:guideLst>
        <p:guide orient="horz" pos="1620"/>
        <p:guide orient="horz" pos="107"/>
        <p:guide orient="horz" pos="607"/>
        <p:guide orient="horz" pos="776"/>
        <p:guide orient="horz" pos="1116"/>
        <p:guide orient="horz" pos="3131"/>
        <p:guide pos="2880"/>
        <p:guide pos="224"/>
        <p:guide pos="341"/>
        <p:guide pos="1643"/>
        <p:guide pos="5420"/>
        <p:guide pos="55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-5106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7E626-599A-400B-92B5-538BFD0C9315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65FA2-C151-4662-A2E4-7CE245007D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84549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55EC67E-402D-4FA6-937E-816E258428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4110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7B09F53-48B3-48D5-B1B4-D966F10AB741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668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2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0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98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992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303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396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0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Conversation</a:t>
            </a:r>
            <a:r>
              <a:rPr lang="en-US" baseline="0" dirty="0"/>
              <a:t> about upgrading SharePoint is a real </a:t>
            </a:r>
            <a:r>
              <a:rPr lang="en-US" baseline="0" dirty="0" err="1"/>
              <a:t>pain..</a:t>
            </a:r>
            <a:r>
              <a:rPr lang="en-US" dirty="0" err="1"/>
              <a:t>And</a:t>
            </a:r>
            <a:r>
              <a:rPr lang="en-US" dirty="0"/>
              <a:t> you might be</a:t>
            </a:r>
          </a:p>
          <a:p>
            <a:r>
              <a:rPr lang="en-US" baseline="0" dirty="0" smtClean="0"/>
              <a:t>Microsoft MVP, Works for Rackspace</a:t>
            </a:r>
          </a:p>
          <a:p>
            <a:r>
              <a:rPr lang="en-US" baseline="0" dirty="0" smtClean="0"/>
              <a:t>SharePoint Admin </a:t>
            </a:r>
            <a:r>
              <a:rPr lang="en-US" baseline="0" dirty="0" err="1" smtClean="0"/>
              <a:t>Netcast</a:t>
            </a:r>
            <a:r>
              <a:rPr lang="en-US" baseline="0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Quick Todd Klindt shout-out – Mondays @</a:t>
            </a:r>
            <a:r>
              <a:rPr lang="en-US" baseline="0" dirty="0" smtClean="0"/>
              <a:t> 8:30 PM CST – http://www.toddklindt.com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37D2741-6219-40DB-B5DC-C3278805BE5F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79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All </a:t>
            </a:r>
            <a:r>
              <a:rPr lang="en-US" dirty="0" smtClean="0"/>
              <a:t>that server side code</a:t>
            </a:r>
            <a:r>
              <a:rPr lang="en-US" dirty="0" smtClean="0"/>
              <a:t>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Branding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Missing</a:t>
            </a:r>
            <a:r>
              <a:rPr lang="en-US" baseline="0" dirty="0" smtClean="0"/>
              <a:t> source code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Elevation of </a:t>
            </a:r>
            <a:r>
              <a:rPr lang="en-US" baseline="0" dirty="0" err="1" smtClean="0"/>
              <a:t>privs</a:t>
            </a:r>
            <a:r>
              <a:rPr lang="en-US" baseline="0" dirty="0" smtClean="0"/>
              <a:t> to the farm account - can do whatever it wants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Consumes less resources  on  the server (</a:t>
            </a:r>
            <a:r>
              <a:rPr lang="en-US" baseline="0" dirty="0" err="1" smtClean="0"/>
              <a:t>javascript</a:t>
            </a:r>
            <a:r>
              <a:rPr lang="en-US" baseline="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Brings down the environment – 55 WSP’s @ old company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4F63357-D2DE-4523-BAFE-4B89A5BE966F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65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*** Back in the day the</a:t>
            </a:r>
            <a:r>
              <a:rPr lang="en-US" baseline="0" dirty="0" smtClean="0"/>
              <a:t> thinking was server side first, and client side “maybe” ***</a:t>
            </a:r>
            <a:br>
              <a:rPr lang="en-US" baseline="0" dirty="0" smtClean="0"/>
            </a:br>
            <a:r>
              <a:rPr lang="en-US" baseline="0" dirty="0" smtClean="0"/>
              <a:t>** Today’s thinking – Client Side first **</a:t>
            </a:r>
            <a:br>
              <a:rPr lang="en-US" baseline="0" dirty="0" smtClean="0"/>
            </a:br>
            <a:r>
              <a:rPr lang="en-US" dirty="0" smtClean="0"/>
              <a:t>If the answer is No</a:t>
            </a:r>
            <a:r>
              <a:rPr lang="en-US" baseline="0" dirty="0" smtClean="0"/>
              <a:t> – go client side..</a:t>
            </a:r>
          </a:p>
          <a:p>
            <a:r>
              <a:rPr lang="en-US" baseline="0" dirty="0" smtClean="0"/>
              <a:t>Default client side – vs old model of defaulting server side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768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14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Still Jared **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8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we get into frameworks, let’s talk about </a:t>
            </a:r>
            <a:r>
              <a:rPr lang="en-US" dirty="0" err="1" smtClean="0"/>
              <a:t>Javascript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JavaScript </a:t>
            </a:r>
            <a:r>
              <a:rPr lang="en-US" dirty="0" smtClean="0"/>
              <a:t>is like that</a:t>
            </a:r>
            <a:r>
              <a:rPr lang="en-US" baseline="0" dirty="0" smtClean="0"/>
              <a:t> nerd (or maybe it was you) that asked you out a million times to prom. Long-term you know it would be good for you.. That nerd would grow up, get a great job, be able to provide for you.. By man oh man, did that C# Server Side code look good at the time.. You were a hot commodity, recruiters couldn’t throw money at you fast enough to churn out those </a:t>
            </a:r>
            <a:r>
              <a:rPr lang="en-US" baseline="0" dirty="0" err="1" smtClean="0"/>
              <a:t>webparts</a:t>
            </a:r>
            <a:r>
              <a:rPr lang="en-US" baseline="0" dirty="0" smtClean="0"/>
              <a:t> that displayed Dilbert cartoons, stock tickers, all that other nonsense. </a:t>
            </a: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First class citizen in </a:t>
            </a:r>
            <a:r>
              <a:rPr lang="en-US" baseline="0" dirty="0" err="1" smtClean="0"/>
              <a:t>SHarePoint</a:t>
            </a:r>
            <a:r>
              <a:rPr lang="en-US" baseline="0" dirty="0" smtClean="0"/>
              <a:t> Development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572EA8-D04B-43AD-82A7-C6A076D8C870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04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79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***Thousands</a:t>
            </a:r>
            <a:r>
              <a:rPr lang="en-US" dirty="0" smtClean="0"/>
              <a:t> of JavaScript libraries / frameworks are available to facilitate development of JavaScript-based applications</a:t>
            </a:r>
          </a:p>
          <a:p>
            <a:r>
              <a:rPr lang="en-US" dirty="0" smtClean="0"/>
              <a:t>*** Wikipedia’s list of “notable” JavaScript libraries contains 65 items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3A4BA4B-B748-46C6-B398-727D57A6050A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66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8B2D774-EDCA-44DB-9D6A-1E3B3CDA0F4A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1847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starts speaking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2E796D7-BC85-4DD3-8B0D-B012C22919E7}" type="datetime1">
              <a:rPr lang="en-US" smtClean="0"/>
              <a:t>9/20/2014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00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speaks to this slide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26D8B7E-FDEA-4E76-8A0C-455B0A7D69AC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23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speaks to this slide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26D8B7E-FDEA-4E76-8A0C-455B0A7D69AC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239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Chris</a:t>
            </a:r>
            <a:r>
              <a:rPr lang="en-US" baseline="0" dirty="0" smtClean="0"/>
              <a:t> is REST-less **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8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9C338E0-DC48-4C23-9CD3-B524146313BB}" type="datetime1">
              <a:rPr lang="en-US" smtClean="0"/>
              <a:t>9/20/2014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389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65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 to hop in real quick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766A85C-9026-4002-B5E8-1CEE284AFEFB}" type="datetime1">
              <a:rPr lang="en-US" smtClean="0"/>
              <a:t>9/20/2014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002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361A100-CE05-4875-849A-54E7B6AEBA03}" type="datetime1">
              <a:rPr lang="en-US" smtClean="0"/>
              <a:t>9/20/2014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91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B43E41D-94A8-4706-9680-A7571B9C6373}" type="datetime1">
              <a:rPr lang="en-US" smtClean="0"/>
              <a:t>9/20/2014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2725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Basically what you’re seeing</a:t>
            </a:r>
            <a:r>
              <a:rPr lang="en-US" baseline="0" dirty="0" smtClean="0"/>
              <a:t> here is SharePoint spitting back XML of all the Lists in the CTSPUG.ORG O365 site.. (</a:t>
            </a:r>
            <a:r>
              <a:rPr lang="en-US" baseline="0" dirty="0" err="1" smtClean="0"/>
              <a:t>plz</a:t>
            </a:r>
            <a:r>
              <a:rPr lang="en-US" baseline="0" dirty="0" smtClean="0"/>
              <a:t> don’t hack us)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B494FDD-7F07-460E-8303-B05C1ED881E9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998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picks it back up here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61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617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282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Jared to talk **</a:t>
            </a:r>
          </a:p>
          <a:p>
            <a:endParaRPr lang="en-US" dirty="0" smtClean="0"/>
          </a:p>
          <a:p>
            <a:r>
              <a:rPr lang="en-US" dirty="0" smtClean="0"/>
              <a:t>Bootstrap</a:t>
            </a:r>
            <a:r>
              <a:rPr lang="en-US" baseline="0" dirty="0" smtClean="0"/>
              <a:t> is a combination of CSS &amp; </a:t>
            </a:r>
            <a:r>
              <a:rPr lang="en-US" baseline="0" dirty="0" err="1" smtClean="0"/>
              <a:t>Javascript</a:t>
            </a:r>
            <a:r>
              <a:rPr lang="en-US" baseline="0" dirty="0" smtClean="0"/>
              <a:t> libraries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89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Jared talking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Bootstrap</a:t>
            </a:r>
            <a:r>
              <a:rPr lang="en-US" baseline="0" dirty="0" smtClean="0"/>
              <a:t> is a combination of CSS &amp; </a:t>
            </a:r>
            <a:r>
              <a:rPr lang="en-US" baseline="0" dirty="0" err="1" smtClean="0"/>
              <a:t>Javascript</a:t>
            </a:r>
            <a:r>
              <a:rPr lang="en-US" baseline="0" dirty="0" smtClean="0"/>
              <a:t> libraries</a:t>
            </a:r>
            <a:endParaRPr lang="en-US" dirty="0" smtClean="0"/>
          </a:p>
          <a:p>
            <a:r>
              <a:rPr lang="en-US" dirty="0" smtClean="0"/>
              <a:t>Good to</a:t>
            </a:r>
            <a:r>
              <a:rPr lang="en-US" baseline="0" dirty="0" smtClean="0"/>
              <a:t> get a quick nice visual -  still requires effort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957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You’ve seen it,</a:t>
            </a:r>
            <a:r>
              <a:rPr lang="en-US" baseline="0" dirty="0" smtClean="0"/>
              <a:t> and you might not even know it…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4AAE4AB-A56F-465A-9B8A-94F8FF1AA652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2635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2337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126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speaking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67B6D2F-EF95-483D-8E99-8F7B584AC745}" type="datetime1">
              <a:rPr lang="en-US" smtClean="0"/>
              <a:t>9/20/2014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951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7593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3950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 / Chris both talk about books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770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D0D21C-51A6-449B-A224-79E4A3242730}" type="datetime1">
              <a:rPr lang="en-US" smtClean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45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17032" y="2256615"/>
            <a:ext cx="8311569" cy="812530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48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82555"/>
            <a:ext cx="8686800" cy="360099"/>
          </a:xfrm>
          <a:gradFill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defRPr lang="en-US" sz="1400" b="1" dirty="0">
                <a:gradFill>
                  <a:gsLst>
                    <a:gs pos="100000">
                      <a:schemeClr val="bg1"/>
                    </a:gs>
                    <a:gs pos="4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pPr marL="0" lvl="0">
              <a:buClr>
                <a:schemeClr val="accent2"/>
              </a:buClr>
              <a:buSzPct val="120000"/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7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  <a:buSzPct val="120000"/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76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68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09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1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57200" y="22439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 algn="ctr"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72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328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4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017" y="236540"/>
            <a:ext cx="8605838" cy="6995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4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813" y="1234440"/>
            <a:ext cx="4114800" cy="1202380"/>
          </a:xfrm>
        </p:spPr>
        <p:txBody>
          <a:bodyPr/>
          <a:lstStyle>
            <a:lvl1pPr marL="231775" indent="-23177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7" y="1234440"/>
            <a:ext cx="4114800" cy="1202380"/>
          </a:xfrm>
        </p:spPr>
        <p:txBody>
          <a:bodyPr/>
          <a:lstStyle>
            <a:lvl1pPr marL="231775" indent="-23177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444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3" y="1231324"/>
            <a:ext cx="4114800" cy="249299"/>
          </a:xfrm>
        </p:spPr>
        <p:txBody>
          <a:bodyPr anchor="b"/>
          <a:lstStyle>
            <a:lvl1pPr marL="0" indent="0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2813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813" y="1516949"/>
            <a:ext cx="4114800" cy="1202380"/>
          </a:xfrm>
        </p:spPr>
        <p:txBody>
          <a:bodyPr>
            <a:spAutoFit/>
          </a:bodyPr>
          <a:lstStyle>
            <a:lvl1pPr marL="174625" indent="-17462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4387" y="1231324"/>
            <a:ext cx="4114800" cy="249299"/>
          </a:xfrm>
        </p:spPr>
        <p:txBody>
          <a:bodyPr anchor="b"/>
          <a:lstStyle>
            <a:lvl1pPr marL="0" indent="0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2813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4387" y="1516949"/>
            <a:ext cx="4114800" cy="1202380"/>
          </a:xfrm>
        </p:spPr>
        <p:txBody>
          <a:bodyPr>
            <a:spAutoFit/>
          </a:bodyPr>
          <a:lstStyle>
            <a:lvl1pPr marL="174625" indent="-17462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1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13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s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356616" y="4208938"/>
            <a:ext cx="8430768" cy="387798"/>
          </a:xfrm>
          <a:noFill/>
        </p:spPr>
        <p:txBody>
          <a:bodyPr lIns="0" tIns="0" rIns="0" bIns="0" anchor="ctr" anchorCtr="0">
            <a:sp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31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 userDrawn="1"/>
        </p:nvSpPr>
        <p:spPr bwMode="blackWhite">
          <a:xfrm>
            <a:off x="381000" y="4556560"/>
            <a:ext cx="8382000" cy="41549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25" tIns="45713" rIns="91425" bIns="182880" anchor="b" anchorCtr="0">
            <a:spAutoFit/>
          </a:bodyPr>
          <a:lstStyle/>
          <a:p>
            <a:pPr algn="ctr" defTabSz="91409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  <a:t>© 2012 Slalom, LLC. All rights reserved. The information herein is for informational purposes only and represents the current view of Slalom, LLC. as of the date of this presentation.</a:t>
            </a:r>
            <a:b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</a:br>
            <a: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  <a:t>SLALOM MAKES NO WARRANTIES, EXPRESS, IMPLIED, OR STATUTORY, AS TO THE INFORMATION IN THIS PRESENTATION.</a:t>
            </a:r>
            <a:endParaRPr lang="en-US" sz="600" dirty="0">
              <a:solidFill>
                <a:schemeClr val="tx2"/>
              </a:solidFill>
              <a:latin typeface="+mj-lt"/>
              <a:ea typeface="+mn-ea"/>
              <a:cs typeface="Arial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9528" y="2114075"/>
            <a:ext cx="3184943" cy="68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71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135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205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12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77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85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39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870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936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470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3992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35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en-US" sz="6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342900"/>
            <a:r>
              <a:rPr lang="en-US" sz="6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82690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329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926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35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600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9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45017" y="236540"/>
            <a:ext cx="8605838" cy="699516"/>
          </a:xfrm>
          <a:prstGeom prst="rect">
            <a:avLst/>
          </a:prstGeom>
          <a:noFill/>
        </p:spPr>
        <p:txBody>
          <a:bodyPr vert="horz" lIns="137160" tIns="146304" rIns="137160" bIns="64008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3" y="1234440"/>
            <a:ext cx="8334374" cy="1202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4987835"/>
            <a:ext cx="2133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lang="en-US" sz="450" kern="120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87835"/>
            <a:ext cx="2895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4987835"/>
            <a:ext cx="2133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US" sz="450" kern="120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7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4" r:id="rId2"/>
    <p:sldLayoutId id="2147483705" r:id="rId3"/>
    <p:sldLayoutId id="2147483706" r:id="rId4"/>
    <p:sldLayoutId id="2147483707" r:id="rId5"/>
    <p:sldLayoutId id="2147483709" r:id="rId6"/>
    <p:sldLayoutId id="2147483650" r:id="rId7"/>
    <p:sldLayoutId id="2147483672" r:id="rId8"/>
    <p:sldLayoutId id="2147483652" r:id="rId9"/>
    <p:sldLayoutId id="2147483653" r:id="rId10"/>
    <p:sldLayoutId id="2147483655" r:id="rId11"/>
    <p:sldLayoutId id="2147483673" r:id="rId12"/>
    <p:sldLayoutId id="214748370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spc="-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2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04788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120000"/>
        <a:buFontTx/>
        <a:buBlip>
          <a:blip r:embed="rId17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2463" indent="-185738" algn="l" defTabSz="914400" rtl="0" eaLnBrk="1" latinLnBrk="0" hangingPunct="1">
        <a:lnSpc>
          <a:spcPct val="90000"/>
        </a:lnSpc>
        <a:spcBef>
          <a:spcPts val="400"/>
        </a:spcBef>
        <a:buClr>
          <a:schemeClr val="accent5"/>
        </a:buClr>
        <a:buSzPct val="120000"/>
        <a:buFontTx/>
        <a:buBlip>
          <a:blip r:embed="rId17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38113" algn="l" defTabSz="914400" rtl="0" eaLnBrk="1" latinLnBrk="0" hangingPunct="1">
        <a:lnSpc>
          <a:spcPct val="90000"/>
        </a:lnSpc>
        <a:spcBef>
          <a:spcPts val="300"/>
        </a:spcBef>
        <a:buClr>
          <a:schemeClr val="accent5"/>
        </a:buClr>
        <a:buFontTx/>
        <a:buBlip>
          <a:blip r:embed="rId17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42975" indent="-133350" algn="l" defTabSz="914400" rtl="0" eaLnBrk="1" latinLnBrk="0" hangingPunct="1">
        <a:lnSpc>
          <a:spcPct val="90000"/>
        </a:lnSpc>
        <a:spcBef>
          <a:spcPts val="300"/>
        </a:spcBef>
        <a:buClr>
          <a:schemeClr val="accent5"/>
        </a:buClr>
        <a:buFontTx/>
        <a:buBlip>
          <a:blip r:embed="rId17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342900"/>
              <a:t>9/19/2014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2" y="92869"/>
            <a:ext cx="3571875" cy="72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497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jspug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edmatfess.com/" TargetMode="External"/><Relationship Id="rId2" Type="http://schemas.openxmlformats.org/officeDocument/2006/relationships/hyperlink" Target="http://www.ctspug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hyperlink" Target="mailto:JaredM@slalom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tspug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hyperlink" Target="http://sp2013wade.codeplex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postman.com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18" Type="http://schemas.openxmlformats.org/officeDocument/2006/relationships/image" Target="../media/image6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17" Type="http://schemas.openxmlformats.org/officeDocument/2006/relationships/image" Target="../media/image60.jpe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59.jpeg"/><Relationship Id="rId20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5" Type="http://schemas.openxmlformats.org/officeDocument/2006/relationships/image" Target="../media/image58.jpeg"/><Relationship Id="rId10" Type="http://schemas.openxmlformats.org/officeDocument/2006/relationships/image" Target="../media/image53.jpeg"/><Relationship Id="rId19" Type="http://schemas.openxmlformats.org/officeDocument/2006/relationships/image" Target="../media/image62.png"/><Relationship Id="rId4" Type="http://schemas.openxmlformats.org/officeDocument/2006/relationships/image" Target="../media/image47.jpe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032" y="1314820"/>
            <a:ext cx="8311569" cy="1754326"/>
          </a:xfrm>
        </p:spPr>
        <p:txBody>
          <a:bodyPr/>
          <a:lstStyle/>
          <a:p>
            <a:r>
              <a:rPr lang="en-US" sz="4000" dirty="0" smtClean="0"/>
              <a:t>Beginning SharePoint Development with JavaScript, AJAX, </a:t>
            </a:r>
            <a:r>
              <a:rPr lang="en-US" sz="4000" dirty="0" smtClean="0"/>
              <a:t>Bootstrap</a:t>
            </a:r>
            <a:r>
              <a:rPr lang="en-US" sz="4000" dirty="0" smtClean="0"/>
              <a:t>, and more..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2818" y="4293563"/>
            <a:ext cx="6199632" cy="360099"/>
          </a:xfrm>
        </p:spPr>
        <p:txBody>
          <a:bodyPr/>
          <a:lstStyle/>
          <a:p>
            <a:r>
              <a:rPr lang="en-US" dirty="0" smtClean="0"/>
              <a:t>Jared Matfess &amp; Chris </a:t>
            </a:r>
            <a:r>
              <a:rPr lang="en-US" dirty="0" err="1" smtClean="0"/>
              <a:t>LaQuerre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778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Jersey SharePoint user group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Different SharePoint discussions each month on various topics. Announced on meetup.com</a:t>
            </a:r>
          </a:p>
          <a:p>
            <a:r>
              <a:rPr lang="en-US" dirty="0" smtClean="0"/>
              <a:t>Meets 4</a:t>
            </a:r>
            <a:r>
              <a:rPr lang="en-US" baseline="30000" dirty="0" smtClean="0"/>
              <a:t>th</a:t>
            </a:r>
            <a:r>
              <a:rPr lang="en-US" dirty="0" smtClean="0"/>
              <a:t> Tuesday of every month</a:t>
            </a:r>
          </a:p>
          <a:p>
            <a:r>
              <a:rPr lang="en-US" dirty="0" smtClean="0"/>
              <a:t>6pm – 8pm</a:t>
            </a:r>
            <a:endParaRPr lang="en-US" dirty="0"/>
          </a:p>
          <a:p>
            <a:r>
              <a:rPr lang="en-US" dirty="0" smtClean="0"/>
              <a:t>Microsoft Office (</a:t>
            </a:r>
            <a:r>
              <a:rPr lang="en-US" dirty="0" err="1" smtClean="0"/>
              <a:t>MetroPark</a:t>
            </a:r>
            <a:r>
              <a:rPr lang="en-US" dirty="0" smtClean="0"/>
              <a:t>)</a:t>
            </a:r>
          </a:p>
          <a:p>
            <a:r>
              <a:rPr lang="en-US" dirty="0" smtClean="0"/>
              <a:t>101 Wood Ave, Iselin, NJ 08830</a:t>
            </a:r>
            <a:endParaRPr lang="en-US" dirty="0"/>
          </a:p>
          <a:p>
            <a:r>
              <a:rPr lang="en-US" dirty="0" smtClean="0">
                <a:hlinkClick r:id="rId3"/>
              </a:rPr>
              <a:t>http://www.njspug.com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49" y="1885159"/>
            <a:ext cx="3862233" cy="1931117"/>
          </a:xfrm>
        </p:spPr>
      </p:pic>
    </p:spTree>
    <p:extLst>
      <p:ext uri="{BB962C8B-B14F-4D97-AF65-F5344CB8AC3E}">
        <p14:creationId xmlns:p14="http://schemas.microsoft.com/office/powerpoint/2010/main" val="16472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317" y="650081"/>
            <a:ext cx="2894208" cy="1010841"/>
          </a:xfrm>
        </p:spPr>
        <p:txBody>
          <a:bodyPr anchor="t">
            <a:normAutofit fontScale="90000"/>
          </a:bodyPr>
          <a:lstStyle/>
          <a:p>
            <a:r>
              <a:rPr lang="en-US" dirty="0" smtClean="0"/>
              <a:t>Thank You Event Sponsors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half" idx="2"/>
          </p:nvPr>
        </p:nvSpPr>
        <p:spPr>
          <a:xfrm>
            <a:off x="685345" y="1660922"/>
            <a:ext cx="3042179" cy="2800350"/>
          </a:xfrm>
        </p:spPr>
        <p:txBody>
          <a:bodyPr>
            <a:normAutofit/>
          </a:bodyPr>
          <a:lstStyle/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US" dirty="0" smtClean="0"/>
              <a:t>Diamond &amp; Platinum sponsors have tables here in the Fireside Lounge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US" dirty="0" smtClean="0"/>
              <a:t>Please visit them and inquire about their products &amp; services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US" dirty="0" smtClean="0"/>
              <a:t>Also to be eligible for prizes make sure to get your bingo card stamped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829" y="250114"/>
            <a:ext cx="3935793" cy="46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we’ll cover today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458861"/>
          </a:xfrm>
        </p:spPr>
        <p:txBody>
          <a:bodyPr/>
          <a:lstStyle/>
          <a:p>
            <a:r>
              <a:rPr lang="en-US" dirty="0" smtClean="0"/>
              <a:t>JavaScript in Content Editor Web Part (CEWP)</a:t>
            </a:r>
          </a:p>
          <a:p>
            <a:r>
              <a:rPr lang="en-US" dirty="0" smtClean="0"/>
              <a:t>JavaScript in an ASPX page – created in SharePoint Designer (SPD)</a:t>
            </a:r>
          </a:p>
          <a:p>
            <a:r>
              <a:rPr lang="en-US" dirty="0" smtClean="0"/>
              <a:t>REST – CRUD operations</a:t>
            </a:r>
          </a:p>
          <a:p>
            <a:r>
              <a:rPr lang="en-US" dirty="0" smtClean="0"/>
              <a:t>Bootstrap – just the </a:t>
            </a:r>
            <a:r>
              <a:rPr lang="en-US" dirty="0" smtClean="0"/>
              <a:t>basics</a:t>
            </a:r>
            <a:endParaRPr lang="en-US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355600" y="3291844"/>
            <a:ext cx="8345268" cy="15896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b="1" u="sng" dirty="0" smtClean="0">
                <a:solidFill>
                  <a:sysClr val="windowText" lastClr="000000"/>
                </a:solidFill>
              </a:rPr>
              <a:t>Session Goals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Provide enough </a:t>
            </a:r>
            <a:r>
              <a:rPr lang="en-US" dirty="0">
                <a:solidFill>
                  <a:sysClr val="windowText" lastClr="000000"/>
                </a:solidFill>
              </a:rPr>
              <a:t>information </a:t>
            </a:r>
            <a:r>
              <a:rPr lang="en-US" dirty="0" smtClean="0">
                <a:solidFill>
                  <a:sysClr val="windowText" lastClr="000000"/>
                </a:solidFill>
              </a:rPr>
              <a:t>for you to get started with a few basic examples to get past the initial learning curve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Focus on approaches that can </a:t>
            </a:r>
            <a:r>
              <a:rPr lang="en-US" dirty="0">
                <a:solidFill>
                  <a:sysClr val="windowText" lastClr="000000"/>
                </a:solidFill>
              </a:rPr>
              <a:t>be </a:t>
            </a:r>
            <a:r>
              <a:rPr lang="en-US" dirty="0" smtClean="0">
                <a:solidFill>
                  <a:sysClr val="windowText" lastClr="000000"/>
                </a:solidFill>
              </a:rPr>
              <a:t>utilized by a </a:t>
            </a:r>
            <a:r>
              <a:rPr lang="en-US" dirty="0">
                <a:solidFill>
                  <a:sysClr val="windowText" lastClr="000000"/>
                </a:solidFill>
              </a:rPr>
              <a:t>Site Owner </a:t>
            </a:r>
            <a:r>
              <a:rPr lang="en-US" dirty="0" smtClean="0">
                <a:solidFill>
                  <a:sysClr val="windowText" lastClr="000000"/>
                </a:solidFill>
              </a:rPr>
              <a:t>in SharePoint 2010 / 2013 on premise or Office 365 </a:t>
            </a:r>
            <a:r>
              <a:rPr lang="en-US" dirty="0">
                <a:solidFill>
                  <a:sysClr val="windowText" lastClr="000000"/>
                </a:solidFill>
              </a:rPr>
              <a:t>without </a:t>
            </a:r>
            <a:r>
              <a:rPr lang="en-US" dirty="0" smtClean="0">
                <a:solidFill>
                  <a:sysClr val="windowText" lastClr="000000"/>
                </a:solidFill>
              </a:rPr>
              <a:t>the </a:t>
            </a:r>
            <a:r>
              <a:rPr lang="en-US" dirty="0">
                <a:solidFill>
                  <a:sysClr val="windowText" lastClr="000000"/>
                </a:solidFill>
              </a:rPr>
              <a:t>App model</a:t>
            </a:r>
            <a:endParaRPr lang="en-US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6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warning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803571"/>
          </a:xfrm>
        </p:spPr>
        <p:txBody>
          <a:bodyPr/>
          <a:lstStyle/>
          <a:p>
            <a:r>
              <a:rPr lang="en-US" dirty="0"/>
              <a:t>This session is awesome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There will be some code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There will be awesome demos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696" y="954874"/>
            <a:ext cx="3751036" cy="273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2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About </a:t>
            </a:r>
            <a:r>
              <a:rPr lang="en-US" smtClean="0"/>
              <a:t>Jared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404813" y="1234440"/>
            <a:ext cx="8339328" cy="3819507"/>
          </a:xfrm>
        </p:spPr>
        <p:txBody>
          <a:bodyPr/>
          <a:lstStyle/>
          <a:p>
            <a:r>
              <a:rPr lang="en-US" dirty="0" smtClean="0"/>
              <a:t>SharePoint Consultant with Slalom Consulting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10+ years in the IT Field, 0 book deals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President of CT SharePoint Users Group (</a:t>
            </a:r>
            <a:r>
              <a:rPr lang="en-US" dirty="0" smtClean="0">
                <a:hlinkClick r:id="rId2"/>
              </a:rPr>
              <a:t>www.ctspug.org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Blog: </a:t>
            </a:r>
            <a:r>
              <a:rPr lang="en-US" dirty="0" smtClean="0">
                <a:hlinkClick r:id="rId3"/>
              </a:rPr>
              <a:t>www.jaredmatfess.com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Twitter: @</a:t>
            </a:r>
            <a:r>
              <a:rPr lang="en-US" dirty="0" err="1" smtClean="0"/>
              <a:t>JaredMatfess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E-mail: </a:t>
            </a:r>
            <a:r>
              <a:rPr lang="en-US" dirty="0" smtClean="0">
                <a:hlinkClick r:id="rId4"/>
              </a:rPr>
              <a:t>JaredM@slalom.com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604" y="693906"/>
            <a:ext cx="2477310" cy="164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9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Chris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4633228" cy="3090077"/>
          </a:xfrm>
        </p:spPr>
        <p:txBody>
          <a:bodyPr/>
          <a:lstStyle/>
          <a:p>
            <a:r>
              <a:rPr lang="en-US" dirty="0"/>
              <a:t>SharePoint </a:t>
            </a:r>
            <a:r>
              <a:rPr lang="en-US" dirty="0" smtClean="0"/>
              <a:t>Lead at Saint Francis Hospital</a:t>
            </a:r>
          </a:p>
          <a:p>
            <a:r>
              <a:rPr lang="en-US" dirty="0" smtClean="0"/>
              <a:t>15+ years IT experience</a:t>
            </a:r>
            <a:endParaRPr lang="en-US" dirty="0"/>
          </a:p>
          <a:p>
            <a:r>
              <a:rPr lang="en-US" dirty="0" smtClean="0"/>
              <a:t>Got married </a:t>
            </a:r>
            <a:r>
              <a:rPr lang="en-US" dirty="0"/>
              <a:t>in April</a:t>
            </a:r>
          </a:p>
          <a:p>
            <a:r>
              <a:rPr lang="en-US" u="sng" dirty="0" smtClean="0"/>
              <a:t>Not</a:t>
            </a:r>
            <a:r>
              <a:rPr lang="en-US" dirty="0" smtClean="0"/>
              <a:t> president </a:t>
            </a:r>
            <a:r>
              <a:rPr lang="en-US" dirty="0"/>
              <a:t>of CT SharePoint Users Group (</a:t>
            </a:r>
            <a:r>
              <a:rPr lang="en-US" dirty="0">
                <a:hlinkClick r:id="rId3"/>
              </a:rPr>
              <a:t>www.ctspug.org</a:t>
            </a:r>
            <a:r>
              <a:rPr lang="en-US" dirty="0" smtClean="0"/>
              <a:t>)</a:t>
            </a:r>
          </a:p>
          <a:p>
            <a:r>
              <a:rPr lang="en-US" dirty="0" smtClean="0"/>
              <a:t>Author of SharePoint </a:t>
            </a:r>
            <a:r>
              <a:rPr lang="en-US" dirty="0"/>
              <a:t>2013 Web Analytics Data </a:t>
            </a:r>
            <a:r>
              <a:rPr lang="en-US" dirty="0" smtClean="0"/>
              <a:t>Export </a:t>
            </a:r>
            <a:r>
              <a:rPr lang="en-US" dirty="0" err="1" smtClean="0"/>
              <a:t>CodePlex</a:t>
            </a:r>
            <a:r>
              <a:rPr lang="en-US" dirty="0" smtClean="0"/>
              <a:t> project</a:t>
            </a:r>
          </a:p>
          <a:p>
            <a:pPr marL="223837" lvl="1" indent="0">
              <a:buNone/>
            </a:pPr>
            <a:r>
              <a:rPr lang="en-US" sz="1800" dirty="0" smtClean="0">
                <a:hlinkClick r:id="rId4"/>
              </a:rPr>
              <a:t>http://sp2013wade.codeplex.com</a:t>
            </a:r>
            <a:endParaRPr lang="en-US" sz="1800" dirty="0" smtClean="0"/>
          </a:p>
          <a:p>
            <a:endParaRPr lang="en-US" dirty="0"/>
          </a:p>
        </p:txBody>
      </p:sp>
      <p:pic>
        <p:nvPicPr>
          <p:cNvPr id="5" name="Picture 4" title="Chris and Amy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99"/>
          <a:stretch/>
        </p:blipFill>
        <p:spPr>
          <a:xfrm>
            <a:off x="5304742" y="1231900"/>
            <a:ext cx="3482071" cy="243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3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Schmidt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4429246" cy="1304973"/>
          </a:xfrm>
        </p:spPr>
        <p:txBody>
          <a:bodyPr/>
          <a:lstStyle/>
          <a:p>
            <a:r>
              <a:rPr lang="en-US" dirty="0" smtClean="0"/>
              <a:t>Great movie starring Jack Nicholson</a:t>
            </a:r>
          </a:p>
          <a:p>
            <a:r>
              <a:rPr lang="en-US" dirty="0" smtClean="0"/>
              <a:t>Has nothing to do with our presentation</a:t>
            </a:r>
          </a:p>
          <a:p>
            <a:r>
              <a:rPr lang="en-US" i="1" dirty="0" smtClean="0"/>
              <a:t>Spoiler Alert:</a:t>
            </a:r>
            <a:r>
              <a:rPr lang="en-US" dirty="0" smtClean="0"/>
              <a:t>  Kathy </a:t>
            </a:r>
            <a:r>
              <a:rPr lang="en-US" dirty="0"/>
              <a:t>Bates skinny dips in a hot tub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198" y="740229"/>
            <a:ext cx="2586282" cy="3837214"/>
          </a:xfrm>
          <a:prstGeom prst="rect">
            <a:avLst/>
          </a:prstGeom>
        </p:spPr>
      </p:pic>
      <p:pic>
        <p:nvPicPr>
          <p:cNvPr id="1026" name="Picture 2" descr="http://www.hollywoodfiveo.com/images/lead_about_schmid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90" y="2642090"/>
            <a:ext cx="3657600" cy="204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82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Demo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 smtClean="0"/>
              <a:t>“Here’s where it gets awesome..” –This Guy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53904" y="2102699"/>
            <a:ext cx="9181814" cy="433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err="1">
                <a:solidFill>
                  <a:srgbClr val="D8D8D8"/>
                </a:solidFill>
                <a:latin typeface="Courier New"/>
                <a:cs typeface="Courier New"/>
              </a:rPr>
              <a:t>$("#code").show();</a:t>
            </a:r>
          </a:p>
        </p:txBody>
      </p:sp>
    </p:spTree>
    <p:extLst>
      <p:ext uri="{BB962C8B-B14F-4D97-AF65-F5344CB8AC3E}">
        <p14:creationId xmlns:p14="http://schemas.microsoft.com/office/powerpoint/2010/main" val="3030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why Client Side Development?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743521" y="1217613"/>
            <a:ext cx="5644259" cy="33289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93294" y="4596401"/>
            <a:ext cx="191590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/>
              <a:t>Why JavaScript?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6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SharePoint “upgrades” are terrible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910" y="1217613"/>
            <a:ext cx="4993480" cy="3328987"/>
          </a:xfrm>
        </p:spPr>
      </p:pic>
    </p:spTree>
    <p:extLst>
      <p:ext uri="{BB962C8B-B14F-4D97-AF65-F5344CB8AC3E}">
        <p14:creationId xmlns:p14="http://schemas.microsoft.com/office/powerpoint/2010/main" val="209584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pain..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274743"/>
          </a:xfrm>
        </p:spPr>
        <p:txBody>
          <a:bodyPr/>
          <a:lstStyle/>
          <a:p>
            <a:r>
              <a:rPr lang="en-US" dirty="0" smtClean="0"/>
              <a:t>Migrating lots of old data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fight to define (or justify) Information Architecture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G-Word (Governance)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Technology – acquiring the hardware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Addressing the </a:t>
            </a:r>
            <a:r>
              <a:rPr lang="en-US" sz="4800" b="1" u="sng" dirty="0" smtClean="0">
                <a:solidFill>
                  <a:srgbClr val="FF0000"/>
                </a:solidFill>
              </a:rPr>
              <a:t>Customizations</a:t>
            </a:r>
            <a:endParaRPr lang="en-US" sz="4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44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need to be server side code?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443746"/>
          </a:xfrm>
        </p:spPr>
        <p:txBody>
          <a:bodyPr/>
          <a:lstStyle/>
          <a:p>
            <a:r>
              <a:rPr lang="en-US" b="1" dirty="0" smtClean="0"/>
              <a:t>Server Side Code</a:t>
            </a:r>
          </a:p>
          <a:p>
            <a:pPr lvl="1"/>
            <a:r>
              <a:rPr lang="en-US" dirty="0" smtClean="0"/>
              <a:t>Timer jobs</a:t>
            </a:r>
          </a:p>
          <a:p>
            <a:pPr lvl="1"/>
            <a:r>
              <a:rPr lang="en-US" dirty="0" smtClean="0"/>
              <a:t>Custom site definitions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products where you have no choice</a:t>
            </a:r>
          </a:p>
          <a:p>
            <a:pPr lvl="1"/>
            <a:r>
              <a:rPr lang="en-US" dirty="0" smtClean="0"/>
              <a:t>Custom workflows (when you don’t own </a:t>
            </a:r>
            <a:r>
              <a:rPr lang="en-US" dirty="0" err="1" smtClean="0"/>
              <a:t>Nintex</a:t>
            </a:r>
            <a:r>
              <a:rPr lang="en-US" dirty="0" smtClean="0"/>
              <a:t> or K2)</a:t>
            </a:r>
          </a:p>
          <a:p>
            <a:pPr lvl="1"/>
            <a:endParaRPr lang="en-US" dirty="0"/>
          </a:p>
          <a:p>
            <a:r>
              <a:rPr lang="en-US" b="1" dirty="0" smtClean="0"/>
              <a:t>Client Side Code</a:t>
            </a:r>
          </a:p>
          <a:p>
            <a:pPr lvl="1"/>
            <a:r>
              <a:rPr lang="en-US" dirty="0" smtClean="0"/>
              <a:t>Everything else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9091" y="1403731"/>
            <a:ext cx="1115806" cy="225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5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M(</a:t>
            </a:r>
            <a:r>
              <a:rPr lang="en-US" dirty="0" err="1" smtClean="0"/>
              <a:t>icrosoft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130088"/>
          </a:xfrm>
        </p:spPr>
        <p:txBody>
          <a:bodyPr/>
          <a:lstStyle/>
          <a:p>
            <a:r>
              <a:rPr lang="en-US" dirty="0" smtClean="0"/>
              <a:t>O365 is Microsoft’s “Cash Cow”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You </a:t>
            </a:r>
            <a:r>
              <a:rPr lang="en-US" b="1" u="sng" dirty="0" smtClean="0"/>
              <a:t>cannot </a:t>
            </a:r>
            <a:r>
              <a:rPr lang="en-US" dirty="0" smtClean="0"/>
              <a:t>deploy server-side code to O365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MSFT is rolling out features to O365 first</a:t>
            </a:r>
          </a:p>
          <a:p>
            <a:pPr lvl="1"/>
            <a:r>
              <a:rPr lang="en-US" dirty="0" smtClean="0"/>
              <a:t>On premises second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client side API’s are getting better</a:t>
            </a:r>
            <a:r>
              <a:rPr lang="en-US" dirty="0" smtClean="0"/>
              <a:t>!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Everybody’s doing – JavaScript is blowing up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128" y="1543856"/>
            <a:ext cx="2163053" cy="16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5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There’s a library/framework for that…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Figuring out where to go with all those libraries &amp; frameworks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826" y="1217613"/>
            <a:ext cx="3947648" cy="3328987"/>
          </a:xfrm>
        </p:spPr>
      </p:pic>
    </p:spTree>
    <p:extLst>
      <p:ext uri="{BB962C8B-B14F-4D97-AF65-F5344CB8AC3E}">
        <p14:creationId xmlns:p14="http://schemas.microsoft.com/office/powerpoint/2010/main" val="588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JavaScript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8100914" cy="1803571"/>
          </a:xfrm>
        </p:spPr>
        <p:txBody>
          <a:bodyPr/>
          <a:lstStyle/>
          <a:p>
            <a:r>
              <a:rPr lang="en-US" dirty="0" smtClean="0"/>
              <a:t>SharePoint Admins are happy to get those WSP’s out of their </a:t>
            </a:r>
            <a:r>
              <a:rPr lang="en-US" dirty="0" smtClean="0"/>
              <a:t>farm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Developers are happy because they can deploy new functionality without those grumpy SharePoint </a:t>
            </a:r>
            <a:r>
              <a:rPr lang="en-US" dirty="0" smtClean="0"/>
              <a:t>Admins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JavaScript skills translate to other opportunities outside of SharePoint</a:t>
            </a:r>
          </a:p>
        </p:txBody>
      </p:sp>
    </p:spTree>
    <p:extLst>
      <p:ext uri="{BB962C8B-B14F-4D97-AF65-F5344CB8AC3E}">
        <p14:creationId xmlns:p14="http://schemas.microsoft.com/office/powerpoint/2010/main" val="89606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starting to feel a lot like NASCAR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29218" y="1509102"/>
            <a:ext cx="2042646" cy="7077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18" y="2543624"/>
            <a:ext cx="2229480" cy="7415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674" y="3640288"/>
            <a:ext cx="888568" cy="365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269" y="1509102"/>
            <a:ext cx="1142857" cy="5238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6058" y="2432007"/>
            <a:ext cx="2772928" cy="6041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001" y="3540371"/>
            <a:ext cx="1639042" cy="565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73" y="2577092"/>
            <a:ext cx="1044913" cy="10449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1215" y="1460379"/>
            <a:ext cx="1705985" cy="62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recommendation for beginners…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3116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Here are the frameworks / libraries that I’d like to talk about: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JavaScript</a:t>
            </a:r>
            <a:endParaRPr lang="en-US" dirty="0"/>
          </a:p>
          <a:p>
            <a:r>
              <a:rPr lang="en-US" dirty="0"/>
              <a:t>jQuery</a:t>
            </a:r>
          </a:p>
          <a:p>
            <a:pPr lvl="1"/>
            <a:r>
              <a:rPr lang="en-US" dirty="0">
                <a:cs typeface="Arial"/>
              </a:rPr>
              <a:t>Most of the code samples you'll find on the web use jQuery</a:t>
            </a:r>
          </a:p>
          <a:p>
            <a:r>
              <a:rPr lang="en-US" dirty="0" smtClean="0"/>
              <a:t>Bootstrap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*As advertised in the session description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jQuery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394502"/>
          </a:xfrm>
        </p:spPr>
        <p:txBody>
          <a:bodyPr/>
          <a:lstStyle/>
          <a:p>
            <a:r>
              <a:rPr lang="en-US" dirty="0"/>
              <a:t>jQuery is the most popular JavaScript library in use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Used by over 60% of the 10,000 most visited </a:t>
            </a:r>
            <a:r>
              <a:rPr lang="en-US" dirty="0" smtClean="0"/>
              <a:t>websites</a:t>
            </a:r>
          </a:p>
          <a:p>
            <a:pPr lvl="1"/>
            <a:r>
              <a:rPr lang="en-US" dirty="0"/>
              <a:t>It’s probably in your environment and you don’t even know </a:t>
            </a:r>
            <a:r>
              <a:rPr lang="en-US" dirty="0" smtClean="0"/>
              <a:t>it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Greatly simplifies cross-browser client-side </a:t>
            </a:r>
            <a:r>
              <a:rPr lang="en-US" dirty="0"/>
              <a:t>scripting of </a:t>
            </a:r>
            <a:r>
              <a:rPr lang="en-US" dirty="0" smtClean="0"/>
              <a:t>HTML </a:t>
            </a:r>
          </a:p>
          <a:p>
            <a:pPr lvl="1"/>
            <a:r>
              <a:rPr lang="en-US" dirty="0" smtClean="0"/>
              <a:t>Handles compatibility issues with older browsers (ex: </a:t>
            </a:r>
            <a:r>
              <a:rPr lang="en-US" dirty="0"/>
              <a:t>IE6 / </a:t>
            </a:r>
            <a:r>
              <a:rPr lang="en-US" dirty="0" smtClean="0"/>
              <a:t>IE7 / IE8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Most SharePoint code examples on the internet use </a:t>
            </a:r>
            <a:r>
              <a:rPr lang="en-US" dirty="0" smtClean="0"/>
              <a:t>jQuery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24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I put my scripts?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63847"/>
              </p:ext>
            </p:extLst>
          </p:nvPr>
        </p:nvGraphicFramePr>
        <p:xfrm>
          <a:off x="355600" y="1287463"/>
          <a:ext cx="8407400" cy="3017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27480"/>
                <a:gridCol w="69799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#1 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Place code </a:t>
                      </a:r>
                      <a:r>
                        <a:rPr lang="en-US" baseline="0" dirty="0" smtClean="0"/>
                        <a:t>directly in Content Editor Web Part (CEWP)</a:t>
                      </a:r>
                      <a:r>
                        <a:rPr lang="en-US" dirty="0" smtClean="0"/>
                        <a:t>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Not so good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#2 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Create a “Scripts” library and put them there – much better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Enable Versioning (just in case)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#3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Drop it in the hive (on premise only)?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Only if you want to dance with danger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#4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Bundle with a SharePoint App (2013 only)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84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do I need to write code?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265236"/>
          </a:xfrm>
        </p:spPr>
        <p:txBody>
          <a:bodyPr/>
          <a:lstStyle/>
          <a:p>
            <a:r>
              <a:rPr lang="en-US" dirty="0" smtClean="0"/>
              <a:t>Your favorite text </a:t>
            </a:r>
            <a:r>
              <a:rPr lang="en-US" dirty="0" err="1" smtClean="0"/>
              <a:t>editior</a:t>
            </a:r>
            <a:r>
              <a:rPr lang="en-US" dirty="0" smtClean="0"/>
              <a:t> (ex: </a:t>
            </a:r>
            <a:r>
              <a:rPr lang="en-US" dirty="0" err="1" smtClean="0"/>
              <a:t>NotePad</a:t>
            </a:r>
            <a:r>
              <a:rPr lang="en-US" dirty="0" smtClean="0"/>
              <a:t> ++)</a:t>
            </a:r>
          </a:p>
          <a:p>
            <a:r>
              <a:rPr lang="en-US" dirty="0" smtClean="0"/>
              <a:t>Visual Studio</a:t>
            </a:r>
          </a:p>
          <a:p>
            <a:r>
              <a:rPr lang="en-US" dirty="0" smtClean="0"/>
              <a:t>Sublime</a:t>
            </a:r>
          </a:p>
          <a:p>
            <a:r>
              <a:rPr lang="en-US" dirty="0" smtClean="0"/>
              <a:t>Web Storm</a:t>
            </a:r>
          </a:p>
          <a:p>
            <a:r>
              <a:rPr lang="en-US" dirty="0" err="1"/>
              <a:t>Emacs</a:t>
            </a:r>
            <a:r>
              <a:rPr lang="en-US" dirty="0"/>
              <a:t> </a:t>
            </a:r>
            <a:r>
              <a:rPr lang="en-US" dirty="0" smtClean="0"/>
              <a:t>or Vim for the hardcore</a:t>
            </a:r>
          </a:p>
          <a:p>
            <a:r>
              <a:rPr lang="en-US" dirty="0" smtClean="0"/>
              <a:t>The list goes on and 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6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do I need to troubleshoot code?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514475"/>
            <a:ext cx="8353425" cy="1458861"/>
          </a:xfrm>
        </p:spPr>
        <p:txBody>
          <a:bodyPr/>
          <a:lstStyle/>
          <a:p>
            <a:r>
              <a:rPr lang="en-US" dirty="0" smtClean="0"/>
              <a:t>Internet Explorer F12 Developer Tools</a:t>
            </a:r>
          </a:p>
          <a:p>
            <a:r>
              <a:rPr lang="en-US" dirty="0" smtClean="0"/>
              <a:t>Chrome Developer Tools</a:t>
            </a:r>
          </a:p>
          <a:p>
            <a:r>
              <a:rPr lang="en-US" dirty="0" smtClean="0"/>
              <a:t>Firefox / Firebug</a:t>
            </a:r>
          </a:p>
          <a:p>
            <a:r>
              <a:rPr lang="en-US" dirty="0" smtClean="0"/>
              <a:t>Fiddler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3228470"/>
            <a:ext cx="8229600" cy="1126462"/>
          </a:xfrm>
        </p:spPr>
        <p:txBody>
          <a:bodyPr/>
          <a:lstStyle/>
          <a:p>
            <a:r>
              <a:rPr lang="en-US" dirty="0" err="1" smtClean="0"/>
              <a:t>REpresentational</a:t>
            </a:r>
            <a:r>
              <a:rPr lang="en-US" dirty="0" smtClean="0"/>
              <a:t> State Transfer (REST)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Figuring out where to go with all those libraries &amp; frameworks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Fundamentals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997744"/>
          </a:xfrm>
        </p:spPr>
        <p:txBody>
          <a:bodyPr/>
          <a:lstStyle/>
          <a:p>
            <a:r>
              <a:rPr lang="en-US" dirty="0"/>
              <a:t>The term representational state transfer was introduced and defined in 2000 by Roy Fielding in his doctoral dissertation at UC </a:t>
            </a:r>
            <a:r>
              <a:rPr lang="en-US" dirty="0" smtClean="0"/>
              <a:t>Irvine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What </a:t>
            </a:r>
            <a:r>
              <a:rPr lang="en-US" dirty="0" smtClean="0"/>
              <a:t>is </a:t>
            </a:r>
            <a:r>
              <a:rPr lang="en-US" dirty="0" smtClean="0"/>
              <a:t>REST</a:t>
            </a:r>
            <a:r>
              <a:rPr lang="en-US" dirty="0"/>
              <a:t> </a:t>
            </a:r>
            <a:r>
              <a:rPr lang="en-US" dirty="0" smtClean="0"/>
              <a:t>or </a:t>
            </a:r>
            <a:r>
              <a:rPr lang="en-US" dirty="0" err="1" smtClean="0"/>
              <a:t>RESTful</a:t>
            </a:r>
            <a:r>
              <a:rPr lang="en-US" dirty="0" smtClean="0"/>
              <a:t>?</a:t>
            </a:r>
            <a:endParaRPr lang="en-US" dirty="0" smtClean="0"/>
          </a:p>
          <a:p>
            <a:pPr lvl="1"/>
            <a:r>
              <a:rPr lang="en-US" dirty="0" smtClean="0"/>
              <a:t>Representational State Transfer – is that helpful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 </a:t>
            </a:r>
            <a:r>
              <a:rPr lang="en-US" dirty="0" err="1" smtClean="0"/>
              <a:t>RESTful</a:t>
            </a:r>
            <a:r>
              <a:rPr lang="en-US" dirty="0" smtClean="0"/>
              <a:t> service adheres to the 4 basic design principals outlined in Fielding’s dissertation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Often times referred to as an alternative to </a:t>
            </a:r>
            <a:r>
              <a:rPr lang="en-US" dirty="0" smtClean="0"/>
              <a:t>SOAP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9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Design Principles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692771"/>
          </a:xfrm>
        </p:spPr>
        <p:txBody>
          <a:bodyPr/>
          <a:lstStyle/>
          <a:p>
            <a:r>
              <a:rPr lang="en-US" dirty="0"/>
              <a:t>Four basic design principles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  <a:p>
            <a:pPr lvl="1"/>
            <a:r>
              <a:rPr lang="en-US" dirty="0"/>
              <a:t>Use HTTP methods explicitly (POST, GET, PUT, DELETE)</a:t>
            </a:r>
          </a:p>
          <a:p>
            <a:pPr lvl="1"/>
            <a:r>
              <a:rPr lang="en-US" dirty="0"/>
              <a:t>Be stateless</a:t>
            </a:r>
          </a:p>
          <a:p>
            <a:pPr lvl="1"/>
            <a:r>
              <a:rPr lang="en-US" dirty="0"/>
              <a:t>Expose directory structure-like URIs</a:t>
            </a:r>
          </a:p>
          <a:p>
            <a:pPr lvl="1"/>
            <a:r>
              <a:rPr lang="en-US" dirty="0"/>
              <a:t>Transfer XML, </a:t>
            </a:r>
            <a:r>
              <a:rPr lang="en-US" dirty="0" smtClean="0"/>
              <a:t>JavaScript </a:t>
            </a:r>
            <a:r>
              <a:rPr lang="en-US" dirty="0"/>
              <a:t>Object Notation (JSON), or </a:t>
            </a:r>
            <a:r>
              <a:rPr lang="en-US" dirty="0" smtClean="0"/>
              <a:t>both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Reading Data using </a:t>
            </a:r>
            <a:r>
              <a:rPr lang="en-US" dirty="0" smtClean="0">
                <a:cs typeface="Arial"/>
              </a:rPr>
              <a:t>REST / jQuery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185487"/>
          </a:xfrm>
        </p:spPr>
        <p:txBody>
          <a:bodyPr/>
          <a:lstStyle/>
          <a:p>
            <a:pPr marL="252412" lvl="1" indent="0">
              <a:buNone/>
            </a:pPr>
            <a:r>
              <a:rPr lang="en-US" sz="1800" b="1" dirty="0" smtClean="0">
                <a:cs typeface="Arial"/>
              </a:rPr>
              <a:t>JavaScript </a:t>
            </a:r>
            <a:r>
              <a:rPr lang="en-US" sz="1800" b="1" dirty="0"/>
              <a:t>with </a:t>
            </a:r>
            <a:r>
              <a:rPr lang="en-US" sz="1800" b="1" dirty="0" smtClean="0"/>
              <a:t>jQuery</a:t>
            </a:r>
            <a:endParaRPr lang="en-US" sz="1800" b="1" dirty="0"/>
          </a:p>
          <a:p>
            <a:pPr marL="252412" lvl="1" indent="0">
              <a:buNone/>
            </a:pPr>
            <a:r>
              <a:rPr lang="en-US" sz="1800" dirty="0">
                <a:latin typeface="Courier New" charset="0"/>
                <a:cs typeface="Courier New" charset="0"/>
              </a:rPr>
              <a:t>$</a:t>
            </a:r>
            <a:r>
              <a:rPr lang="en-US" sz="1800" dirty="0" smtClean="0">
                <a:latin typeface="Courier New" charset="0"/>
                <a:cs typeface="Courier New" charset="0"/>
              </a:rPr>
              <a:t>.</a:t>
            </a:r>
            <a:r>
              <a:rPr lang="en-US" sz="1800" dirty="0" err="1" smtClean="0">
                <a:latin typeface="Courier New" charset="0"/>
                <a:cs typeface="Courier New" charset="0"/>
              </a:rPr>
              <a:t>ajax</a:t>
            </a:r>
            <a:r>
              <a:rPr lang="en-US" sz="1800" dirty="0">
                <a:latin typeface="Courier New" charset="0"/>
                <a:cs typeface="Courier New" charset="0"/>
              </a:rPr>
              <a:t>({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url</a:t>
            </a:r>
            <a:r>
              <a:rPr lang="en-US" sz="1800" dirty="0">
                <a:latin typeface="Courier New" charset="0"/>
                <a:cs typeface="Courier New" charset="0"/>
              </a:rPr>
              <a:t>: </a:t>
            </a:r>
            <a:r>
              <a:rPr lang="en-US" sz="1800" dirty="0" smtClean="0">
                <a:latin typeface="Courier New" charset="0"/>
                <a:cs typeface="Courier New" charset="0"/>
              </a:rPr>
              <a:t>"</a:t>
            </a:r>
            <a:r>
              <a:rPr lang="en-US" sz="1800" dirty="0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http</a:t>
            </a:r>
            <a:r>
              <a:rPr lang="en-US" sz="1800" dirty="0">
                <a:solidFill>
                  <a:srgbClr val="C00000"/>
                </a:solidFill>
                <a:latin typeface="Courier New" charset="0"/>
                <a:cs typeface="Courier New" charset="0"/>
              </a:rPr>
              <a:t>://siteurl/_api/web/lists</a:t>
            </a:r>
            <a:r>
              <a:rPr lang="en-US" sz="1800" dirty="0">
                <a:latin typeface="Courier New" charset="0"/>
                <a:cs typeface="Courier New" charset="0"/>
              </a:rPr>
              <a:t>",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type</a:t>
            </a:r>
            <a:r>
              <a:rPr lang="en-US" sz="1800" dirty="0">
                <a:latin typeface="Courier New" charset="0"/>
                <a:cs typeface="Courier New" charset="0"/>
              </a:rPr>
              <a:t>: "</a:t>
            </a:r>
            <a:r>
              <a:rPr lang="en-US" sz="1800" dirty="0">
                <a:solidFill>
                  <a:srgbClr val="C00000"/>
                </a:solidFill>
                <a:latin typeface="Courier New" charset="0"/>
                <a:cs typeface="Courier New" charset="0"/>
              </a:rPr>
              <a:t>GET</a:t>
            </a:r>
            <a:r>
              <a:rPr lang="en-US" sz="1800" dirty="0">
                <a:latin typeface="Courier New" charset="0"/>
                <a:cs typeface="Courier New" charset="0"/>
              </a:rPr>
              <a:t>",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headers</a:t>
            </a:r>
            <a:r>
              <a:rPr lang="en-US" sz="1800" dirty="0">
                <a:latin typeface="Courier New" charset="0"/>
                <a:cs typeface="Courier New" charset="0"/>
              </a:rPr>
              <a:t>: {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	"</a:t>
            </a:r>
            <a:r>
              <a:rPr lang="en-US" sz="1800" dirty="0">
                <a:solidFill>
                  <a:srgbClr val="C00000"/>
                </a:solidFill>
                <a:latin typeface="Courier New" charset="0"/>
                <a:cs typeface="Courier New" charset="0"/>
              </a:rPr>
              <a:t>ACCEPT</a:t>
            </a:r>
            <a:r>
              <a:rPr lang="en-US" sz="1800" dirty="0">
                <a:latin typeface="Courier New" charset="0"/>
                <a:cs typeface="Courier New" charset="0"/>
              </a:rPr>
              <a:t>": "</a:t>
            </a:r>
            <a:r>
              <a:rPr lang="en-US" sz="1800" dirty="0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application/</a:t>
            </a:r>
            <a:r>
              <a:rPr lang="en-US" sz="1800" dirty="0" err="1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json;odata</a:t>
            </a:r>
            <a:r>
              <a:rPr lang="en-US" sz="1800" dirty="0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=verbose</a:t>
            </a:r>
            <a:r>
              <a:rPr lang="en-US" sz="1800" dirty="0">
                <a:latin typeface="Courier New" charset="0"/>
                <a:cs typeface="Courier New" charset="0"/>
              </a:rPr>
              <a:t>"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},</a:t>
            </a:r>
            <a:endParaRPr lang="en-US" sz="18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success</a:t>
            </a:r>
            <a:r>
              <a:rPr lang="en-US" sz="1800" dirty="0">
                <a:latin typeface="Courier New" charset="0"/>
                <a:cs typeface="Courier New" charset="0"/>
              </a:rPr>
              <a:t>: doSuccess,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error</a:t>
            </a:r>
            <a:r>
              <a:rPr lang="en-US" sz="1800" dirty="0">
                <a:latin typeface="Courier New" charset="0"/>
                <a:cs typeface="Courier New" charset="0"/>
              </a:rPr>
              <a:t>: doError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});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29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REST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49299"/>
          </a:xfrm>
        </p:spPr>
        <p:txBody>
          <a:bodyPr/>
          <a:lstStyle/>
          <a:p>
            <a:r>
              <a:rPr lang="en-US" dirty="0" smtClean="0"/>
              <a:t>Since REST uses HTTP methods you can test your queries in the browser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55157"/>
          <a:stretch/>
        </p:blipFill>
        <p:spPr>
          <a:xfrm>
            <a:off x="1130388" y="2265647"/>
            <a:ext cx="6068697" cy="21619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44" y="1701293"/>
            <a:ext cx="3952381" cy="3123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371222" y="1631934"/>
            <a:ext cx="8665621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3336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47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Tx/>
              <a:buBlip>
                <a:blip r:embed="rId6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24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SzPct val="120000"/>
              <a:buFontTx/>
              <a:buBlip>
                <a:blip r:embed="rId6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6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42975" indent="-1333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6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1400" dirty="0" smtClean="0"/>
              <a:t>https://ctsharepointusergroup.sharepoint.com/bootstrap</a:t>
            </a:r>
            <a:r>
              <a:rPr lang="en-US" dirty="0" smtClean="0">
                <a:solidFill>
                  <a:srgbClr val="FF0000"/>
                </a:solidFill>
              </a:rPr>
              <a:t>/_api/Web/Lists/GetByTitle('CustomNews')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59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IE (shudder)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986071" y="1217613"/>
            <a:ext cx="5159159" cy="3328987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071563" y="2157413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017" y="2669740"/>
            <a:ext cx="165782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dirty="0" smtClean="0"/>
              <a:t>Not helpful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567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fix that right quick!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302421" y="1217613"/>
            <a:ext cx="6526458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4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way more helpful!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31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2204679" y="1217613"/>
            <a:ext cx="4721942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yet…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32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501762"/>
            <a:ext cx="4389120" cy="2550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3"/>
          <p:cNvSpPr>
            <a:spLocks noGrp="1"/>
          </p:cNvSpPr>
          <p:nvPr>
            <p:ph sz="quarter" idx="14"/>
          </p:nvPr>
        </p:nvSpPr>
        <p:spPr>
          <a:xfrm>
            <a:off x="5078438" y="1386429"/>
            <a:ext cx="3706837" cy="2705356"/>
          </a:xfrm>
        </p:spPr>
        <p:txBody>
          <a:bodyPr/>
          <a:lstStyle/>
          <a:p>
            <a:r>
              <a:rPr lang="en-US" dirty="0" smtClean="0"/>
              <a:t>Postman is Google Chrome extension that can be used to quickly create and test REST calls </a:t>
            </a:r>
            <a:endParaRPr lang="en-US" dirty="0"/>
          </a:p>
          <a:p>
            <a:r>
              <a:rPr lang="en-US" dirty="0" smtClean="0"/>
              <a:t>Can execute different types of HTTP requests (GET, POST, DELETE, PATCH etc.)</a:t>
            </a:r>
          </a:p>
          <a:p>
            <a:r>
              <a:rPr lang="en-US" dirty="0" smtClean="0"/>
              <a:t>Output can be “Raw” or “Pretty” for improved readability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www.getpostman.com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55600" y="1139463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Postman REST Client for Chrome</a:t>
            </a:r>
          </a:p>
        </p:txBody>
      </p:sp>
    </p:spTree>
    <p:extLst>
      <p:ext uri="{BB962C8B-B14F-4D97-AF65-F5344CB8AC3E}">
        <p14:creationId xmlns:p14="http://schemas.microsoft.com/office/powerpoint/2010/main" val="38110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/>
              </a:rPr>
              <a:t>Creating Data </a:t>
            </a:r>
            <a:r>
              <a:rPr lang="en-US" dirty="0">
                <a:cs typeface="Arial"/>
              </a:rPr>
              <a:t>using REST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902607"/>
          </a:xfrm>
        </p:spPr>
        <p:txBody>
          <a:bodyPr/>
          <a:lstStyle/>
          <a:p>
            <a:pPr marL="252412" lvl="1" indent="0">
              <a:buNone/>
            </a:pPr>
            <a:r>
              <a:rPr lang="en-US" sz="1200" b="1" dirty="0" smtClean="0">
                <a:cs typeface="Arial"/>
              </a:rPr>
              <a:t>JavaScript </a:t>
            </a:r>
            <a:r>
              <a:rPr lang="en-US" sz="1200" b="1" dirty="0"/>
              <a:t>with JQuery</a:t>
            </a:r>
          </a:p>
          <a:p>
            <a:pPr marL="252412" lvl="1" indent="0">
              <a:buNone/>
            </a:pPr>
            <a:r>
              <a:rPr lang="en-US" sz="1200" dirty="0" err="1">
                <a:latin typeface="Courier New" charset="0"/>
                <a:cs typeface="Courier New" charset="0"/>
              </a:rPr>
              <a:t>jQuery.ajax</a:t>
            </a:r>
            <a:r>
              <a:rPr lang="en-US" sz="1200" dirty="0">
                <a:latin typeface="Courier New" charset="0"/>
                <a:cs typeface="Courier New" charset="0"/>
              </a:rPr>
              <a:t>({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url</a:t>
            </a:r>
            <a:r>
              <a:rPr lang="en-US" sz="1200" dirty="0">
                <a:latin typeface="Courier New" charset="0"/>
                <a:cs typeface="Courier New" charset="0"/>
              </a:rPr>
              <a:t>: “http://siteurl/_api/web/lists”,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type</a:t>
            </a:r>
            <a:r>
              <a:rPr lang="en-US" sz="1200" dirty="0">
                <a:latin typeface="Courier New" charset="0"/>
                <a:cs typeface="Courier New" charset="0"/>
              </a:rPr>
              <a:t>: "POST",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data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JSON.stringify</a:t>
            </a:r>
            <a:r>
              <a:rPr lang="en-US" sz="1200" dirty="0">
                <a:latin typeface="Courier New" charset="0"/>
                <a:cs typeface="Courier New" charset="0"/>
              </a:rPr>
              <a:t>({ '__metadata': { 'type': '</a:t>
            </a:r>
            <a:r>
              <a:rPr lang="en-US" sz="1200" dirty="0" err="1">
                <a:latin typeface="Courier New" charset="0"/>
                <a:cs typeface="Courier New" charset="0"/>
              </a:rPr>
              <a:t>SP.List</a:t>
            </a:r>
            <a:r>
              <a:rPr lang="en-US" sz="1200" dirty="0">
                <a:latin typeface="Courier New" charset="0"/>
                <a:cs typeface="Courier New" charset="0"/>
              </a:rPr>
              <a:t>' }, '</a:t>
            </a:r>
            <a:r>
              <a:rPr lang="en-US" sz="1200" dirty="0" err="1">
                <a:latin typeface="Courier New" charset="0"/>
                <a:cs typeface="Courier New" charset="0"/>
              </a:rPr>
              <a:t>AllowContentTypes</a:t>
            </a:r>
            <a:r>
              <a:rPr lang="en-US" sz="1200" dirty="0">
                <a:latin typeface="Courier New" charset="0"/>
                <a:cs typeface="Courier New" charset="0"/>
              </a:rPr>
              <a:t>': </a:t>
            </a:r>
            <a:r>
              <a:rPr lang="en-US" sz="1200" dirty="0" smtClean="0">
                <a:latin typeface="Courier New" charset="0"/>
                <a:cs typeface="Courier New" charset="0"/>
              </a:rPr>
              <a:t>				true</a:t>
            </a:r>
            <a:r>
              <a:rPr lang="en-US" sz="1200" dirty="0">
                <a:latin typeface="Courier New" charset="0"/>
                <a:cs typeface="Courier New" charset="0"/>
              </a:rPr>
              <a:t>, '</a:t>
            </a:r>
            <a:r>
              <a:rPr lang="en-US" sz="1200" dirty="0" err="1">
                <a:latin typeface="Courier New" charset="0"/>
                <a:cs typeface="Courier New" charset="0"/>
              </a:rPr>
              <a:t>BaseTemplate</a:t>
            </a:r>
            <a:r>
              <a:rPr lang="en-US" sz="1200" dirty="0">
                <a:latin typeface="Courier New" charset="0"/>
                <a:cs typeface="Courier New" charset="0"/>
              </a:rPr>
              <a:t>': 100,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'</a:t>
            </a:r>
            <a:r>
              <a:rPr lang="en-US" sz="1200" dirty="0" err="1" smtClean="0">
                <a:latin typeface="Courier New" charset="0"/>
                <a:cs typeface="Courier New" charset="0"/>
              </a:rPr>
              <a:t>ContentTypesEnabled</a:t>
            </a:r>
            <a:r>
              <a:rPr lang="en-US" sz="1200" dirty="0">
                <a:latin typeface="Courier New" charset="0"/>
                <a:cs typeface="Courier New" charset="0"/>
              </a:rPr>
              <a:t>': true, 'Description': 'My list description', 'Title': </a:t>
            </a:r>
            <a:r>
              <a:rPr lang="en-US" sz="1200" dirty="0" smtClean="0">
                <a:latin typeface="Courier New" charset="0"/>
                <a:cs typeface="Courier New" charset="0"/>
              </a:rPr>
              <a:t>			'Test</a:t>
            </a:r>
            <a:r>
              <a:rPr lang="en-US" sz="1200" dirty="0">
                <a:latin typeface="Courier New" charset="0"/>
                <a:cs typeface="Courier New" charset="0"/>
              </a:rPr>
              <a:t>' } ),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headers</a:t>
            </a:r>
            <a:r>
              <a:rPr lang="en-US" sz="1200" dirty="0">
                <a:latin typeface="Courier New" charset="0"/>
                <a:cs typeface="Courier New" charset="0"/>
              </a:rPr>
              <a:t>: 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>
                <a:latin typeface="Courier New" charset="0"/>
                <a:cs typeface="Courier New" charset="0"/>
              </a:rPr>
              <a:t>accept": 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 err="1">
                <a:latin typeface="Courier New" charset="0"/>
                <a:cs typeface="Courier New" charset="0"/>
              </a:rPr>
              <a:t>content-type":"application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 err="1">
                <a:latin typeface="Courier New" charset="0"/>
                <a:cs typeface="Courier New" charset="0"/>
              </a:rPr>
              <a:t>content-length":length</a:t>
            </a:r>
            <a:r>
              <a:rPr lang="en-US" sz="1200" dirty="0">
                <a:latin typeface="Courier New" charset="0"/>
                <a:cs typeface="Courier New" charset="0"/>
              </a:rPr>
              <a:t> of post body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>
                <a:latin typeface="Courier New" charset="0"/>
                <a:cs typeface="Courier New" charset="0"/>
              </a:rPr>
              <a:t>X-</a:t>
            </a:r>
            <a:r>
              <a:rPr lang="en-US" sz="1200" dirty="0" err="1">
                <a:latin typeface="Courier New" charset="0"/>
                <a:cs typeface="Courier New" charset="0"/>
              </a:rPr>
              <a:t>RequestDigest</a:t>
            </a:r>
            <a:r>
              <a:rPr lang="en-US" sz="1200" dirty="0">
                <a:latin typeface="Courier New" charset="0"/>
                <a:cs typeface="Courier New" charset="0"/>
              </a:rPr>
              <a:t>": $("#__REQUESTDIGEST").</a:t>
            </a:r>
            <a:r>
              <a:rPr lang="en-US" sz="1200" dirty="0" err="1">
                <a:latin typeface="Courier New" charset="0"/>
                <a:cs typeface="Courier New" charset="0"/>
              </a:rPr>
              <a:t>val</a:t>
            </a:r>
            <a:r>
              <a:rPr lang="en-US" sz="1200" dirty="0">
                <a:latin typeface="Courier New" charset="0"/>
                <a:cs typeface="Courier New" charset="0"/>
              </a:rPr>
              <a:t>()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}, 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success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doSuccess</a:t>
            </a:r>
            <a:r>
              <a:rPr lang="en-US" sz="1200" dirty="0">
                <a:latin typeface="Courier New" charset="0"/>
                <a:cs typeface="Courier New" charset="0"/>
              </a:rPr>
              <a:t>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error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doError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>
                <a:latin typeface="Courier New" charset="0"/>
                <a:cs typeface="Courier New" charset="0"/>
              </a:rPr>
              <a:t>});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9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/>
              </a:rPr>
              <a:t>Updating Data </a:t>
            </a:r>
            <a:r>
              <a:rPr lang="en-US" dirty="0">
                <a:cs typeface="Arial"/>
              </a:rPr>
              <a:t>using REST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979551"/>
          </a:xfrm>
        </p:spPr>
        <p:txBody>
          <a:bodyPr/>
          <a:lstStyle/>
          <a:p>
            <a:pPr marL="252412" lvl="1" indent="0">
              <a:buNone/>
            </a:pPr>
            <a:r>
              <a:rPr lang="en-US" sz="1200" b="1" dirty="0" smtClean="0">
                <a:cs typeface="Arial"/>
              </a:rPr>
              <a:t>JavaScript </a:t>
            </a:r>
            <a:r>
              <a:rPr lang="en-US" sz="1200" b="1" dirty="0"/>
              <a:t>with JQuery</a:t>
            </a:r>
          </a:p>
          <a:p>
            <a:pPr marL="252412" lvl="1" indent="0">
              <a:buNone/>
            </a:pPr>
            <a:r>
              <a:rPr lang="en-US" sz="1200" dirty="0" err="1">
                <a:latin typeface="Courier New" charset="0"/>
                <a:cs typeface="Courier New" charset="0"/>
              </a:rPr>
              <a:t>jQuery.ajax</a:t>
            </a:r>
            <a:r>
              <a:rPr lang="en-US" sz="1200" dirty="0">
                <a:latin typeface="Courier New" charset="0"/>
                <a:cs typeface="Courier New" charset="0"/>
              </a:rPr>
              <a:t>({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url</a:t>
            </a:r>
            <a:r>
              <a:rPr lang="en-US" sz="1200" dirty="0">
                <a:latin typeface="Courier New" charset="0"/>
                <a:cs typeface="Courier New" charset="0"/>
              </a:rPr>
              <a:t>: “http://siteurl/_api/web/lists/GetByTitle(‘Test')”,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type</a:t>
            </a:r>
            <a:r>
              <a:rPr lang="en-US" sz="1200" dirty="0">
                <a:latin typeface="Courier New" charset="0"/>
                <a:cs typeface="Courier New" charset="0"/>
              </a:rPr>
              <a:t>: "POST",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data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JSON.stringify</a:t>
            </a:r>
            <a:r>
              <a:rPr lang="en-US" sz="1200" dirty="0">
                <a:latin typeface="Courier New" charset="0"/>
                <a:cs typeface="Courier New" charset="0"/>
              </a:rPr>
              <a:t>({ '__metadata': { 'type': '</a:t>
            </a:r>
            <a:r>
              <a:rPr lang="en-US" sz="1200" dirty="0" err="1">
                <a:latin typeface="Courier New" charset="0"/>
                <a:cs typeface="Courier New" charset="0"/>
              </a:rPr>
              <a:t>SP.List</a:t>
            </a:r>
            <a:r>
              <a:rPr lang="en-US" sz="1200" dirty="0">
                <a:latin typeface="Courier New" charset="0"/>
                <a:cs typeface="Courier New" charset="0"/>
              </a:rPr>
              <a:t>' }, 'Title': 'New title' </a:t>
            </a:r>
            <a:r>
              <a:rPr lang="en-US" sz="1200" dirty="0" smtClean="0">
                <a:latin typeface="Courier New" charset="0"/>
                <a:cs typeface="Courier New" charset="0"/>
              </a:rPr>
              <a:t>		} </a:t>
            </a:r>
            <a:r>
              <a:rPr lang="en-US" sz="1200" dirty="0">
                <a:latin typeface="Courier New" charset="0"/>
                <a:cs typeface="Courier New" charset="0"/>
              </a:rPr>
              <a:t>),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headers</a:t>
            </a:r>
            <a:r>
              <a:rPr lang="en-US" sz="1200" dirty="0">
                <a:latin typeface="Courier New" charset="0"/>
                <a:cs typeface="Courier New" charset="0"/>
              </a:rPr>
              <a:t>: 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“</a:t>
            </a:r>
            <a:r>
              <a:rPr lang="en-US" sz="1200" dirty="0" err="1">
                <a:latin typeface="Courier New" charset="0"/>
                <a:cs typeface="Courier New" charset="0"/>
              </a:rPr>
              <a:t>X-HTTP-Method”:”MERGE</a:t>
            </a:r>
            <a:r>
              <a:rPr lang="en-US" sz="1200" dirty="0">
                <a:latin typeface="Courier New" charset="0"/>
                <a:cs typeface="Courier New" charset="0"/>
              </a:rPr>
              <a:t>”,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>
                <a:latin typeface="Courier New" charset="0"/>
                <a:cs typeface="Courier New" charset="0"/>
              </a:rPr>
              <a:t>accept": 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>
                <a:latin typeface="Courier New" charset="0"/>
                <a:cs typeface="Courier New" charset="0"/>
              </a:rPr>
              <a:t>content-type": 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 err="1">
                <a:latin typeface="Courier New" charset="0"/>
                <a:cs typeface="Courier New" charset="0"/>
              </a:rPr>
              <a:t>content-length":length</a:t>
            </a:r>
            <a:r>
              <a:rPr lang="en-US" sz="1200" dirty="0">
                <a:latin typeface="Courier New" charset="0"/>
                <a:cs typeface="Courier New" charset="0"/>
              </a:rPr>
              <a:t> of post body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>
                <a:latin typeface="Courier New" charset="0"/>
                <a:cs typeface="Courier New" charset="0"/>
              </a:rPr>
              <a:t>X-</a:t>
            </a:r>
            <a:r>
              <a:rPr lang="en-US" sz="1200" dirty="0" err="1">
                <a:latin typeface="Courier New" charset="0"/>
                <a:cs typeface="Courier New" charset="0"/>
              </a:rPr>
              <a:t>RequestDigest</a:t>
            </a:r>
            <a:r>
              <a:rPr lang="en-US" sz="1200" dirty="0">
                <a:latin typeface="Courier New" charset="0"/>
                <a:cs typeface="Courier New" charset="0"/>
              </a:rPr>
              <a:t>": $("#__REQUESTDIGEST").</a:t>
            </a:r>
            <a:r>
              <a:rPr lang="en-US" sz="1200" dirty="0" err="1">
                <a:latin typeface="Courier New" charset="0"/>
                <a:cs typeface="Courier New" charset="0"/>
              </a:rPr>
              <a:t>val</a:t>
            </a:r>
            <a:r>
              <a:rPr lang="en-US" sz="1200" dirty="0">
                <a:latin typeface="Courier New" charset="0"/>
                <a:cs typeface="Courier New" charset="0"/>
              </a:rPr>
              <a:t>(),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“</a:t>
            </a:r>
            <a:r>
              <a:rPr lang="en-US" sz="1200" dirty="0">
                <a:latin typeface="Courier New" charset="0"/>
                <a:cs typeface="Courier New" charset="0"/>
              </a:rPr>
              <a:t>IF-MATCH”: “*”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}, 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success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doSuccess</a:t>
            </a:r>
            <a:r>
              <a:rPr lang="en-US" sz="1200" dirty="0">
                <a:latin typeface="Courier New" charset="0"/>
                <a:cs typeface="Courier New" charset="0"/>
              </a:rPr>
              <a:t>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error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doError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>
                <a:latin typeface="Courier New" charset="0"/>
                <a:cs typeface="Courier New" charset="0"/>
              </a:rPr>
              <a:t>});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3617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 for a Simple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712913"/>
            <a:ext cx="8353425" cy="2360646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Create a </a:t>
            </a:r>
            <a:r>
              <a:rPr lang="en-US" b="1" dirty="0" smtClean="0"/>
              <a:t>Document Library</a:t>
            </a:r>
            <a:r>
              <a:rPr lang="en-US" dirty="0" smtClean="0"/>
              <a:t> called </a:t>
            </a:r>
            <a:r>
              <a:rPr lang="en-US" b="1" dirty="0" smtClean="0"/>
              <a:t>Scripts</a:t>
            </a:r>
            <a:r>
              <a:rPr lang="en-US" dirty="0" smtClean="0"/>
              <a:t> and enable </a:t>
            </a:r>
            <a:r>
              <a:rPr lang="en-US" b="1" dirty="0" smtClean="0"/>
              <a:t>Versioning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Download a copy of </a:t>
            </a:r>
            <a:r>
              <a:rPr lang="en-US" b="1" dirty="0" smtClean="0"/>
              <a:t>jQuery</a:t>
            </a:r>
            <a:r>
              <a:rPr lang="en-US" dirty="0" smtClean="0"/>
              <a:t> and upload to </a:t>
            </a:r>
            <a:r>
              <a:rPr lang="en-US" b="1" dirty="0" smtClean="0"/>
              <a:t>Scripts</a:t>
            </a:r>
            <a:r>
              <a:rPr lang="en-US" dirty="0" smtClean="0"/>
              <a:t> library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Create a </a:t>
            </a:r>
            <a:r>
              <a:rPr lang="en-US" b="1" dirty="0" smtClean="0"/>
              <a:t>.txt</a:t>
            </a:r>
            <a:r>
              <a:rPr lang="en-US" dirty="0" smtClean="0"/>
              <a:t> file in your favorite code editor that contains or links to your </a:t>
            </a:r>
            <a:r>
              <a:rPr lang="en-US" b="1" dirty="0" smtClean="0"/>
              <a:t>HTML</a:t>
            </a:r>
            <a:r>
              <a:rPr lang="en-US" dirty="0" smtClean="0"/>
              <a:t>, </a:t>
            </a:r>
            <a:r>
              <a:rPr lang="en-US" b="1" dirty="0" smtClean="0"/>
              <a:t>CSS</a:t>
            </a:r>
            <a:r>
              <a:rPr lang="en-US" dirty="0" smtClean="0"/>
              <a:t>, and </a:t>
            </a:r>
            <a:r>
              <a:rPr lang="en-US" b="1" dirty="0" smtClean="0"/>
              <a:t>JavaScript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Add an empty </a:t>
            </a:r>
            <a:r>
              <a:rPr lang="en-US" b="1" dirty="0" smtClean="0"/>
              <a:t>Content Editor Web Part (CEWP)</a:t>
            </a:r>
            <a:r>
              <a:rPr lang="en-US" dirty="0" smtClean="0"/>
              <a:t> to any </a:t>
            </a:r>
            <a:r>
              <a:rPr lang="en-US" b="1" dirty="0" smtClean="0"/>
              <a:t>SharePoint Page</a:t>
            </a:r>
            <a:r>
              <a:rPr lang="en-US" dirty="0" smtClean="0"/>
              <a:t> where you would like to put your content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Configure </a:t>
            </a:r>
            <a:r>
              <a:rPr lang="en-US" b="1" dirty="0" smtClean="0"/>
              <a:t>Content </a:t>
            </a:r>
            <a:r>
              <a:rPr lang="en-US" b="1" dirty="0"/>
              <a:t>Editor Web Part (CEWP)</a:t>
            </a:r>
            <a:r>
              <a:rPr lang="en-US" dirty="0"/>
              <a:t> </a:t>
            </a:r>
            <a:r>
              <a:rPr lang="en-US" dirty="0" smtClean="0"/>
              <a:t>to point at </a:t>
            </a:r>
            <a:r>
              <a:rPr lang="en-US" b="1" dirty="0" smtClean="0"/>
              <a:t>.</a:t>
            </a:r>
            <a:r>
              <a:rPr lang="en-US" b="1" dirty="0"/>
              <a:t>txt</a:t>
            </a:r>
            <a:r>
              <a:rPr lang="en-US" dirty="0"/>
              <a:t> </a:t>
            </a:r>
            <a:r>
              <a:rPr lang="en-US" dirty="0" smtClean="0"/>
              <a:t>file with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Demo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>
                <a:cs typeface="Arial"/>
              </a:rPr>
              <a:t>Simple Example Reading Data and Displaying in Content Editor Web Part using jQuery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53904" y="2102699"/>
            <a:ext cx="9181814" cy="433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err="1">
                <a:solidFill>
                  <a:srgbClr val="D8D8D8"/>
                </a:solidFill>
                <a:latin typeface="Courier New"/>
                <a:cs typeface="Courier New"/>
              </a:rPr>
              <a:t>$("#code").show();</a:t>
            </a:r>
          </a:p>
        </p:txBody>
      </p:sp>
    </p:spTree>
    <p:extLst>
      <p:ext uri="{BB962C8B-B14F-4D97-AF65-F5344CB8AC3E}">
        <p14:creationId xmlns:p14="http://schemas.microsoft.com/office/powerpoint/2010/main" val="37549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37</a:t>
            </a:fld>
            <a:endParaRPr lang="en-US" dirty="0"/>
          </a:p>
        </p:txBody>
      </p:sp>
      <p:pic>
        <p:nvPicPr>
          <p:cNvPr id="7" name="Picture 6" descr="cewp-c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" y="1588"/>
            <a:ext cx="8736426" cy="514581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321867" y="6958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2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5" name="Oval 4"/>
          <p:cNvSpPr/>
          <p:nvPr/>
        </p:nvSpPr>
        <p:spPr>
          <a:xfrm>
            <a:off x="2327697" y="403146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3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Oval 5"/>
          <p:cNvSpPr/>
          <p:nvPr/>
        </p:nvSpPr>
        <p:spPr>
          <a:xfrm>
            <a:off x="6593970" y="1174671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4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8268518" y="1994851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5</a:t>
            </a:r>
          </a:p>
        </p:txBody>
      </p:sp>
      <p:sp>
        <p:nvSpPr>
          <p:cNvPr id="4" name="Rectangle 3"/>
          <p:cNvSpPr/>
          <p:nvPr/>
        </p:nvSpPr>
        <p:spPr>
          <a:xfrm>
            <a:off x="6955" y="7"/>
            <a:ext cx="4264089" cy="269875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55" y="368393"/>
            <a:ext cx="2249010" cy="45085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04" y="896644"/>
            <a:ext cx="6529658" cy="95885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288" y="1960563"/>
            <a:ext cx="8704213" cy="2133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904" y="4205166"/>
            <a:ext cx="2534148" cy="42545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598682" y="4191264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6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88" y="4935538"/>
            <a:ext cx="2152075" cy="20320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16524" y="4733417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1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45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3699368"/>
            <a:ext cx="8229600" cy="655564"/>
          </a:xfrm>
        </p:spPr>
        <p:txBody>
          <a:bodyPr/>
          <a:lstStyle/>
          <a:p>
            <a:r>
              <a:rPr lang="en-US" dirty="0" smtClean="0"/>
              <a:t>Branding / </a:t>
            </a:r>
            <a:r>
              <a:rPr lang="en-US" dirty="0" err="1" smtClean="0"/>
              <a:t>BootStrap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Figuring out where to go with all those libraries &amp; frameworks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1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0173" y="1217613"/>
            <a:ext cx="7850955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3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in action..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614508" y="1217613"/>
            <a:ext cx="5902284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0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846386"/>
          </a:xfrm>
        </p:spPr>
        <p:txBody>
          <a:bodyPr/>
          <a:lstStyle/>
          <a:p>
            <a:r>
              <a:rPr lang="en-US" dirty="0" smtClean="0"/>
              <a:t>Watch out for XML validation issues with your design:</a:t>
            </a:r>
          </a:p>
          <a:p>
            <a:pPr lvl="1"/>
            <a:r>
              <a:rPr lang="en-US" dirty="0" smtClean="0"/>
              <a:t>&lt;open tag&gt;&lt;/close tag&gt; = works</a:t>
            </a:r>
          </a:p>
          <a:p>
            <a:pPr lvl="1"/>
            <a:r>
              <a:rPr lang="en-US" dirty="0" smtClean="0"/>
              <a:t>&lt;tag stuff /&gt; = not so much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44294"/>
            <a:ext cx="8001000" cy="19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8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mock-up in Bootstrap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42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2002959" y="1217613"/>
            <a:ext cx="5125383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 for a Simple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712913"/>
            <a:ext cx="8126412" cy="211134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dirty="0" smtClean="0"/>
              <a:t>an empty </a:t>
            </a:r>
            <a:r>
              <a:rPr lang="en-US" b="1" dirty="0" smtClean="0"/>
              <a:t>.ASPX</a:t>
            </a:r>
            <a:r>
              <a:rPr lang="en-US" dirty="0" smtClean="0"/>
              <a:t> page in the </a:t>
            </a:r>
            <a:r>
              <a:rPr lang="en-US" b="1" dirty="0" smtClean="0"/>
              <a:t>Site Pages</a:t>
            </a:r>
            <a:r>
              <a:rPr lang="en-US" dirty="0" smtClean="0"/>
              <a:t> library with SharePoint Designer</a:t>
            </a:r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Download </a:t>
            </a:r>
            <a:r>
              <a:rPr lang="en-US" b="1" dirty="0" smtClean="0"/>
              <a:t>Bootstrap</a:t>
            </a:r>
            <a:r>
              <a:rPr lang="en-US" dirty="0" smtClean="0"/>
              <a:t> files and copy to SharePoint library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Copy Bootstrap boilerplate HTML code into </a:t>
            </a:r>
            <a:r>
              <a:rPr lang="en-US" b="1" dirty="0" smtClean="0"/>
              <a:t>.ASPX</a:t>
            </a:r>
            <a:r>
              <a:rPr lang="en-US" dirty="0" smtClean="0"/>
              <a:t> page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Update HTML content placeholders to have unique Ids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Add JavaScript (equivalent to previous demo)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Demo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>
                <a:cs typeface="Arial"/>
              </a:rPr>
              <a:t>Downloading Bootstrap and Creating Starter Page From Template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53904" y="2102699"/>
            <a:ext cx="9181814" cy="433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err="1">
                <a:solidFill>
                  <a:srgbClr val="D8D8D8"/>
                </a:solidFill>
                <a:latin typeface="Courier New"/>
                <a:cs typeface="Courier New"/>
              </a:rPr>
              <a:t>$("#code").show();</a:t>
            </a:r>
          </a:p>
        </p:txBody>
      </p:sp>
    </p:spTree>
    <p:extLst>
      <p:ext uri="{BB962C8B-B14F-4D97-AF65-F5344CB8AC3E}">
        <p14:creationId xmlns:p14="http://schemas.microsoft.com/office/powerpoint/2010/main" val="362872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for Bootstrap Demo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45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575085" y="1002079"/>
            <a:ext cx="5158929" cy="39197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48" y="1590492"/>
            <a:ext cx="3013291" cy="253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Training / Resources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>
                <a:cs typeface="Arial"/>
              </a:rPr>
              <a:t>Helpful tools and resources for learning </a:t>
            </a:r>
            <a:r>
              <a:rPr lang="en-US" dirty="0" smtClean="0">
                <a:cs typeface="Arial"/>
              </a:rPr>
              <a:t>JavaScript </a:t>
            </a:r>
            <a:r>
              <a:rPr lang="en-US" dirty="0">
                <a:cs typeface="Arial"/>
              </a:rPr>
              <a:t>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3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Books, books, and more books...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47</a:t>
            </a:fld>
            <a:endParaRPr lang="en-US" dirty="0"/>
          </a:p>
        </p:txBody>
      </p:sp>
      <p:pic>
        <p:nvPicPr>
          <p:cNvPr id="5" name="Picture 4" descr="Pictur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62952"/>
            <a:ext cx="1280160" cy="128016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280160" y="1958971"/>
            <a:ext cx="914400" cy="914400"/>
          </a:xfrm>
          <a:prstGeom prst="straightConnector1">
            <a:avLst/>
          </a:prstGeom>
          <a:ln>
            <a:noFill/>
            <a:headEnd type="arrow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" name="Picture 6" descr="Picture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8" y="2334552"/>
            <a:ext cx="1280160" cy="1280160"/>
          </a:xfrm>
          <a:prstGeom prst="rect">
            <a:avLst/>
          </a:prstGeom>
        </p:spPr>
      </p:pic>
      <p:pic>
        <p:nvPicPr>
          <p:cNvPr id="8" name="Picture 7" descr="Picture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3706152"/>
            <a:ext cx="1280160" cy="1280160"/>
          </a:xfrm>
          <a:prstGeom prst="rect">
            <a:avLst/>
          </a:prstGeom>
        </p:spPr>
      </p:pic>
      <p:pic>
        <p:nvPicPr>
          <p:cNvPr id="9" name="Picture 8" descr="Picture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040" y="962952"/>
            <a:ext cx="1280160" cy="1280160"/>
          </a:xfrm>
          <a:prstGeom prst="rect">
            <a:avLst/>
          </a:prstGeom>
        </p:spPr>
      </p:pic>
      <p:pic>
        <p:nvPicPr>
          <p:cNvPr id="10" name="Picture 9" descr="Picture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4640" y="962952"/>
            <a:ext cx="1280160" cy="1280160"/>
          </a:xfrm>
          <a:prstGeom prst="rect">
            <a:avLst/>
          </a:prstGeom>
        </p:spPr>
      </p:pic>
      <p:pic>
        <p:nvPicPr>
          <p:cNvPr id="11" name="Picture 10" descr="Picture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6240" y="962952"/>
            <a:ext cx="1280160" cy="1280160"/>
          </a:xfrm>
          <a:prstGeom prst="rect">
            <a:avLst/>
          </a:prstGeom>
        </p:spPr>
      </p:pic>
      <p:pic>
        <p:nvPicPr>
          <p:cNvPr id="12" name="Picture 11" descr="Picture9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840" y="962952"/>
            <a:ext cx="1280160" cy="1280160"/>
          </a:xfrm>
          <a:prstGeom prst="rect">
            <a:avLst/>
          </a:prstGeom>
        </p:spPr>
      </p:pic>
      <p:pic>
        <p:nvPicPr>
          <p:cNvPr id="13" name="Picture 12" descr="Picture10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9440" y="962952"/>
            <a:ext cx="1280160" cy="1280160"/>
          </a:xfrm>
          <a:prstGeom prst="rect">
            <a:avLst/>
          </a:prstGeom>
        </p:spPr>
      </p:pic>
      <p:pic>
        <p:nvPicPr>
          <p:cNvPr id="14" name="Picture 13" descr="Picture8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3040" y="2334552"/>
            <a:ext cx="1280160" cy="1280160"/>
          </a:xfrm>
          <a:prstGeom prst="rect">
            <a:avLst/>
          </a:prstGeom>
        </p:spPr>
      </p:pic>
      <p:pic>
        <p:nvPicPr>
          <p:cNvPr id="15" name="Picture 14" descr="Picture6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4640" y="2334552"/>
            <a:ext cx="1280160" cy="1280160"/>
          </a:xfrm>
          <a:prstGeom prst="rect">
            <a:avLst/>
          </a:prstGeom>
        </p:spPr>
      </p:pic>
      <p:pic>
        <p:nvPicPr>
          <p:cNvPr id="16" name="Picture 15" descr="Picture7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6240" y="2334552"/>
            <a:ext cx="1280160" cy="1280160"/>
          </a:xfrm>
          <a:prstGeom prst="rect">
            <a:avLst/>
          </a:prstGeom>
        </p:spPr>
      </p:pic>
      <p:pic>
        <p:nvPicPr>
          <p:cNvPr id="17" name="Picture 16" descr="Picture11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9440" y="2334552"/>
            <a:ext cx="1280160" cy="1280160"/>
          </a:xfrm>
          <a:prstGeom prst="rect">
            <a:avLst/>
          </a:prstGeom>
        </p:spPr>
      </p:pic>
      <p:pic>
        <p:nvPicPr>
          <p:cNvPr id="19" name="Picture 18" descr="Picture13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3040" y="3706152"/>
            <a:ext cx="1280160" cy="1280160"/>
          </a:xfrm>
          <a:prstGeom prst="rect">
            <a:avLst/>
          </a:prstGeom>
        </p:spPr>
      </p:pic>
      <p:pic>
        <p:nvPicPr>
          <p:cNvPr id="20" name="Picture 19" descr="Picture14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72992" y="2334552"/>
            <a:ext cx="1280160" cy="1280160"/>
          </a:xfrm>
          <a:prstGeom prst="rect">
            <a:avLst/>
          </a:prstGeom>
        </p:spPr>
      </p:pic>
      <p:pic>
        <p:nvPicPr>
          <p:cNvPr id="21" name="Picture 20" descr="Picture15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34640" y="3706152"/>
            <a:ext cx="1280160" cy="1280160"/>
          </a:xfrm>
          <a:prstGeom prst="rect">
            <a:avLst/>
          </a:prstGeom>
        </p:spPr>
      </p:pic>
      <p:pic>
        <p:nvPicPr>
          <p:cNvPr id="22" name="Picture 21" descr="Picture16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06240" y="3706152"/>
            <a:ext cx="1280160" cy="1280160"/>
          </a:xfrm>
          <a:prstGeom prst="rect">
            <a:avLst/>
          </a:prstGeom>
        </p:spPr>
      </p:pic>
      <p:sp>
        <p:nvSpPr>
          <p:cNvPr id="4" name="AutoShape 2" descr="data:image/jpeg;base64,/9j/4AAQSkZJRgABAQAAAQABAAD/2wBDAAoHBwgHBgoICAgLCgoLDhgQDg0NDh0VFhEYIx8lJCIfIiEmKzcvJik0KSEiMEExNDk7Pj4+JS5ESUM8SDc9Pjv/2wBDAQoLCw4NDhwQEBw7KCIoOzs7Ozs7Ozs7Ozs7Ozs7Ozs7Ozs7Ozs7Ozs7Ozs7Ozs7Ozs7Ozs7Ozs7Ozs7Ozs7Ozv/wAARCAFaAQEDASIAAhEBAxEB/8QAHAABAAIDAQEBAAAAAAAAAAAAAAEEBQYHAwII/8QATBAAAQIEAwYCBwYEAwcDAgcAAQIRAAMEIQUxQQYSIjJRYVJxBxMUFUKBoRYjYnKR0SQ2scElRKIzZHSCsuHwJjSSVfEXNUNTVIPS/8QAGgEBAQEBAQEBAAAAAAAAAAAAAAMBAgQFBv/EADERAAICAQMCAwYGAgMAAAAAAAABAhEDEiExE0EEUZEUMlNhcYEFFSKhseEjUsHR8P/aAAwDAQACEQMRAD8A1DG8bxiVj2JS0YvXoQmsnJQlFUsJQAsgBnsIo+/8bf8A/OcRcZj2uZfy4onHv5ixVh/nZ7jxfeKjH9L2+E24fOKJbEm3ZkPf2NZe+sRY5H2uZbz4oe/8ad/fOJWzHtky/lxRjz8Vr/ELcXlFiloaitEw06QoSUFZJUBuAAqP0SY2jLZ7+/saZvfWI3yPtcy3nxRPv/Gs/fGJWzHtcy/lxRCMExGZKTNRTgomBSuYcQTLEwn/AOJ/tnEHBq0TzKZBUiUqbvhQZCUq3VP5G3/aGxu5Pv7GsvfWI3yPtcy3nxRPv/Gnf3xiVuZPtcy/lxRZodlqyvkT50uopEJl0xqShU0OtDs46XBH/wB4q1WDVlFLmzKhUqX6kAuVhxxFLN5pUPl0jlOLbS7GtSSse/say994jfJXtcxvI8UT7/xrP3xiVs0+2TH+XFAYJWn1g3Efd+rExG98S33QPNj27wVgVehakqCBuIKxM3gwSCNM9RHWxm5Hv7G8vfWI3yV7XMbyPFD3/jXN74xJhmn2yY//AFRXq6ObQzBKqEgKUhMwywQbG4MeOo4r/Cq36Qoy2X/f2N2HvrEXOSva5jf9UPf+Nc3vjEmyKfa5j/8AVGPsx4eH4kf3ibuOIPoqzeUKFl739jfL76xF9Fe2TG/6on3/AI1ze+cSbIp9rmP/ANUY+zHh4dU6+cTfeHFxaKt+kKFl/wB/Y2wT77xF8wr2uYx/1RHv/Gub3xiTap9rmOP9UULNynde6dR3ibuOLi0VZj2hQtl739jdh76xF9D7XMY/6on3/jWfvjEm1Htkxx/qjH2bLh1TqD1ibuL8TWVZiOkKFl/39jdk++sRfN/a5jH/AFRHv/Gc/fOJMdPa5jj/AFRQs2R3fDqD1j7lSpk+olyZTGdMUEoJIAU+QjNlyarbpF339jeXvrEd4Xf2uYx/1QGP4zn75xJjp7ZMcf6ojFcOkYdMFNLWucuTw1KmZKF9E6t3MetFgFXWSaap9ZKRKqZiZaVON5QKwgsCwJBPK76s14yLUoqS4Zsk4txfY8/f2N2HvrEXGvtcxj/qiPf+M5++cS3Tp7XMcf6our2TqiJBpp0udKmSEzphKSPUFS1ISksC5JSf0OgePE7M4oF+q3ZJrd0q9kEwetWkKKCwycKBs72JaN2M3PH39jeXvrEXGvtcxlf6oj3/AI1n75xLdP8Avcx0+fFHunZurUF7q5U1KSUJMlQUEzQtCChRLM3rBe46dR9DZyeKSqqptdSASJKpgMpe+mapKkpUhxkRvC+RcZu8NhuV/f2N5e+cR3hn/FzGV5cUR7/xr/61iTHL+LmOPPiigG3Rnu6DVBibuct7XJlRtGWXzj2N5e+cRcZ/xcxleXFAY/jP/wBZxJjl/GTHHnxRj7MPDp1SYkPvHxa5cUKFn6HhCEQLnB8f/mLFHP8AnZ7Hw/eKjH9bfmFuLyjIY9/MeKsG/jZ7g/F94qMfa17fCfDF0QY6X/KbcPnFqjxGfQJmJpky0mZ/tCUuVpYjd6MxLxVOtr/ELcUOl/ym3DGgycvaLE5SCiXOloQpgkCUlkgZDys3lHgnFq0YicRVN9bUpLvM4mLuN3o3SKfW35k24vKHTi/Kq3D2MZQssKr6hZlb0wH1aNxJAAZLk7p+aj/4I9azFamuTOE9ZmGaR6x0gFQCioX7FR+UUutvzJ8XcQ6cX5VW4fOFI61OqL6MbrpclFOhUoS0lJRwBklJJT8+JXa8PfVcQreUle8ncmBSQTMFszrkB5ARQ62802v3ET04vyrtbsYHNntUVk6plyJUwoCZCSmTupACQS5jwsx4bfEnr3ENDa3xJtfvDUcV/hXa3aAJDuGUH+FVv0iLNy21Tb9YWY8NviRa/eJ1HFfRdv0jQLuL8Wi+3SIs3Lw6ot+sLNlb4kW/WJDuOK+i7fpAEXcX4tF2byhZuXh1TZwesLbvLbVH94kO44uLRdr9oAX3hfiaytCIi27kd3w6g9YWbl4dU2sesTdxxcWirX7QBF97Mb3i0I6Qtu5HdflGaT1hZsuHw2cHrE3fmG94rMR0jAW52JVFSkKnzPW1G4JfrVAXSNO57mPagx+twynEujTJlgW3jLBW28FX0NwLkO1nEY2zZHdfl1SesTd+bi8VmV2jeyXZGd2+7MkjaLEkyxKUZMxAlhBStHDMSFFSXZnIKlN2JBj0mbS1YRIXTS5VPOlyPVKqBLT61JK1LJSfhDnpYOMjGItu5Hd8Oqe8TfezG94rModIyjbMoNpMSSv7r2eTxGYoS5QCVrKkqKj3JQntaK0nFaqRRLo0bns0xMxJQpAJG+Uk380JI8op2YW4elnSYkPvZje1NmUICyLuct5rm3EGhZu2g1TCzDw6CzoMTdz4tTZlxoILucnbiyZYgGYeHTLhhZh4dB4IkO5uN7XLigD9DwhCPOXODY//ADFijn/PT2Ph+8VFC7nr8QcccZDHv5jxVgx9tnuPF94qMfa17aHwRdEGNBe3wnwQfOw/EPFDr11HjhZhe2h8MaB0v+U+HtDrb8yXHF3gdeuo8cH/ABeSvDADpxflV4e0OtvzJccXeGpt5p8XeGg4vJXh7QA6cXkrw9odbeaXF+8OtvNPi7w6cXkrp2MAHy4vJVrdoaG1tUPn3h1t+ZHXvDUcXkvp2gBqOK+i7W7Qs2VtUW/WD58NtUde8S+XFfRf9oAhzbivovp2g4bK2qLfrEuGNrao/vDUcV9F/wBoAi7jivou36RFm5eHVHTvEvbK2qP7we44r6LtftABy44uLRdr9oWbLh1R0PWFmytqi1u8TqOK+i+vaAIu44hvaL69oWbLhfktbvCzZW1R07wu/NfRWhHSAJcvzDe8T59ogM2XD4dU94WbK3h1T3hd+bi8Xi7QAu/MN7xaKhZsuHw6pPWFmyt4dU94XfPi8Wih0gA5fPi8VmVCzC3D01TCzZcPh8MS5fMb3i8UAQ5fMP1syoW6W0GqYOG13emqIB+o3mudFwAu5vfU+OAZh00FnTCzdtBqiJDvmN7U+MQB+h4QhHnLnBsf/mLFHL/x09j4fvFRQcueut+eMhj38x4q1j7bPt4vvFRj3DZ20L8kXRBj520Pghr31D88Cc+uofng4620L8kaBoL20L8sNTa+qX5+8S7va+ofniHHitop+WAHTi8lPy9odbeaX5oam19U+PvBx4vJT8sAOnF5K8PaHW3mlxxd4nrbzS/N3iHyO95Lfl7QA6cXkp8u0OtvND594P280Pn3g+R3vJb5doAdOPyW+XaHW3mh8+8S/bzQ+feIfLi8lvl2gCb24r6LfLtEaZW1Q/1g/wCHzQ+feAOXH5Lf6QAfLivot/pAZZW1Q/1g7Dl80P8AWAOXHfRb/SAF7cV9Fvn2hplbVD5d4ONRbVD5d4l8uO+i3z7QBF3HFfRb59oWbK2qHy7wBHhtqh8u8S9xxX0W+faAIu/NfxOL9oizZW8Ph7xLhsraofLvB7819FvzdoAXfmv4n5u0LNlbwvy94OGytql+XvB781/E/N2gBd+a7cz83aGnbwvyQcNlYfC/L3g5fmv4n5oAm7536vz9oizfh6PyQcN28L8neJe+d+r88ALvnxdX54gM3bQeCDhu3TwRIJ3s79X54A/Q8IQjzlzg+P8A8xYpdx7dPu/KfWKihdzk/nzxfx4/+o8Uax9tn2fn+8VGPe2dur8kXRBgs2dtC/JA599Q/PAkknqdH54O4ztoX5I0CzZ20L8kTqeuqX5+8Q5v11D88HDc1ur8kALNnbRT8vaJ1Nr6pfmiLubX1S/P3g4YcVtFPy9oAf8ANbRT8vaJ+Xml+bvEfK+qX5u8HcA71tFPy9oAaDi8lPy9odbeaHz7we5tfVD83eD5cXkt+XtADpxeS3y7Q+Xmh8+8Hz4b6ofPvB8jveS3y7QA6cXkt8u0P+XzQ/1g/bzQ+feDs3H5LfLtADpxeS3+kB+XzQ/1g/4fND/WALNx+S3+kAT04vJb/SI0ytqh8u8Hty+aH+sHy4/Jb59oADMcV9Fvn2gMsraofLvB87W1Q+XeD5cd9Fvn2gBqOK+inz7Q0ytql+XvAFnt5ofLvEvccV9Fvn2gB04r6Kfm7RFmytql+XvB7ZW1Q/L3g+XFfRb83aAJ15r6Kfm7RFmyt4X5YOGysM0vy94OX5r6Kfm7QBLl+a/ifm7RGnbwvyQcNlYfC/J3g5fO/V+eAJu+d+r88QG+XR+SGnbo/JEgl879X54A/Q8IQjzlzg+Pt9osVu49un3fl+8VFDXv588Xsef7R4o1j7bPs/N94qKD2zt58kXRBgkNnbz5IPfv0fnhd9H6PzwcNnbq90RoBIbO3V+SJu/fo/PEXfv0ey4PbO3V7ogBbrbxPy9oa99Uvzwcv38L2XB7c1vE90wAs3NbRT8vaJ1yvql+bvEOXyvql+bvB7c1tFPy9oAaDitop+WGuV9UPzd4OXyvqh7K7w/5raLfl7QBIItx20W+XaI+V9UPn3g56X1Q+feD2HFbRb5doAPlxW0W+XaA8vND594Oel9UPn3g+XHbRb5doAl8uPyW/wBIgfl80P8AWDnw+aH+sOjL8lv9IAl8uPyW/wBIj5eaH+sH/D5of6wew4vJb/SAJGnH5LfPtDTl80Pl3iH7eaHy7wfLi8lvn2gB04/Jb59ofLzS/L3g+dvND5d4Obcfkt8+0ASNOLyW/N2iLNkw1S/L3h1t5ofl7w6cV9FPzdoAPlxX0U/N2g46W1S/L3g+dvNL8veHTivop+btAE/819FPzdoizG1tUvyQ0ytql+XvBy/NfRT80ATfrfQvz9oAj5ah+SIextbUPyRIJcXvoX5oA/Q8IQjzlzg2PEfaLFbuPbp7l+X7xUUHv30vzxfx7+Y8U0Pts9vxfeKihZje2t+SLogw4bO3nyQc/wDN0fnhd++l+eFmNy3V+SNAJDZ8PV+SDl+/R+eBN++gfnhZne3V+WAFm5rdX5IOfn4X54Xdtej88Czc1vE/LABw3Nw+J+XtEvfv4X5u8Q5fLi8L2UOsHDcxbxPy9oAOMt62in5e0HL5X8L83eF3Zr+F7K7ws3MW8T3SekAHDc9tFvy9oOXyvqh8+8Td8r+F+bvEWYcVtFPl2gA4YcdtFvl2g98r6ofPvE3fK+qXz7xDgfHbRb5doAOGHHbRb5doa5B9UP8AWGuV9UPn3g4YcZbRb5doAPlx20W/0g/a+qH+sTd8r6of6xD2HHbRb/SAD2HHbRb/AEhqQ19UPl3h8r6of6w0HHbRb/SADi3FbRb59ofLzQ+XeGpt5pfLvDpx+S3z7QAew4vJb59ofLzS/L3h1t5ofLvDpxeSnz7QAfLj8lPzdoPnbzS/L3g+dvNL8veA04vJT83aAD5cXkp+btDr9Uvyw6280vy94dOLyU/NAB/xX0L8/aJBF+mofkiDrbzS/JEjMcV9C/NAH6HhCEecucGx4/8AqHFbuPbZ735fvFRQcvnfS/PGQx/+Y8U0Pts9r833iox9mPTW/JF0QYcMemt+SJcv30vzwu466fjiLMb21/DGgEgve2pfkiXL/i0D84iLv30/GIWY34dS90mABIY34dS/JEuX/F4XsuF3/E1g/OIizZnd6+GADhubhPxPynpEuScuLwvzQvvfi6PzCIs3Nw+LwmMAcNzcPifl7Qc72XF4XsrvE3fLi8L8wiLNzcPiflPSNAcNzcL8z3T2g5fLi8L8w6xN3y4vC9ld4izc3D4nuD0gA4YcXDot8u0S5fK+qHz7wu+XFql8x1iLMOLh0V07QAcbo4raLfLtEuXyvqh8+8Lvlxapex7xAZhxcOi3y7QAcMOO2i3+kS5fK+qH+sLvlxapfTrEBmHFbRf9oAPYcVtFv9Il87X1Q/1gHc2vqh/rEWYcVtF/2gA9hxW0W/0iXzt5ofLvEam1/iS+XeFmHFb4VPn2gBoOK2i+vaD52/Ml+XvDra/xIfLvCzDi/Kp8+0AHsOL8qnz7QfO35kvy94nrb8yeneI6cX5Vde0AHy4vyqfm7Qext+ZL8sOtvzJfl7w6cX5VPzQAfLi/KrxdokHO1viS/LEdbfmT4YnUcX5S/NAH6HhCEecucGx/+YcVu49tnv8Ah+8VFFy4vf4fxxfx/wDmPE9D7bPb8X3iox5ZlPl8Q8MXRBjQ9Nc+GJcuPFpfmgXfO/w/iiCzHo/F1TGgOGPh1/BEud78WmfEIgkvpvafiEWKeinVIdA3ZZzUpxu+XWNSb2QSb4K7hjfh1N+GJSFrUyEFSugBO8IzEnC6eWAqY81WpOR+UXEgJTupASOgDCLRwvuVWN9zBow6rWAPV7qTd1KYpj1GFVR4iqUDqN4l4zEIp0Ynaxow/ueoZvWobQuXEfJwurHEBLUdQFWMZmJh0YjpxNfmUlTJDLlL3c94Od39I8XO9lxeG7EdY2aPObTyZ4+9lpV31Hzjh4PJnLxeRrtt0cR3fE90npEud7Li1Toe8ZKfhN9+mV5oWbH5xj5kpclW5NCkdy7iIyg48knFrk+HDDiO7orUdokEvkN7VN2I6wu+Q3tU6EdYizDi4dFOXB6RyYLMOLh0V07RLlzbi1Tp5wvvZDe1ToR1iLMOLh0VdwekABkOK2inP6RLlzw31T/eAzy4tU6ecRZhxHd+FV38oAdOK3wrf6QcubX+JP8AeJDubX+JN8usRZhxcPwqv+hgA9hxW+FXXtBze1/iT07iJu5tf4kdO4iNAyrfCrr2MAHsOK3wqc37GHW35k9O8T1tf4k3t3ER04rfCrr2MAOnF+VT59jB87fmT4fKJ62/Mnw9xDpf8qr37GAIfK/5VPzdjEjM2/Mm/DEeK2XOL8PcRI04vyqvxecAfoeEIR5y5wbHiPtFit3Ht0/e/D94qKF3F7/Cb8XnGQx5/tHieh9tn7vf7xUY+zKtb4hfh8ouiDGh6fFnw+USApS0pSN5Z5QH44lKVrmJSgOtXJnxecZujo0UiCc5quZXTsO0UhBzZ1GOpnjSYWiVx1DLXmEO6U/vF+EI9kYqK2PQklwIQhGnQhCEAIQhACEIQAj4mypc5BRNQFJ76R9whyYYOrw9dKCoErkvz/EnziqH3shvNdN2I6xs0YivoBJBmynEp3UBmj/tHmyYq3RGcK3RQDMOLh0VdwekLvlxNdOhHWJu+Q3mum7EdYgEboud17Ku4PSIEhZhxHd0Vd36Qu5txapuzdYkPvG3Fqm7EdYgNui53fhVfPpACzC53fhVd/KF3Nr/ABJ/vEh3NuL4k9usRZhc7vwqu79IAWYcRb4VX/Qwu5tf4k9O4ib3txfEnTzERZk8Rb4Vak9DADQXt8Kr37Q1Nr/Enp3ETdza/wASb27iIBsm5b4VXv2MANE3t8Kr37GHW35k9O4ietr/ABJvbuIh8r/lVe/nADpf8quvYxIzNvzJvbyiNVW/Onp3ESPhv+VV7+cAfoeEIR5y5wbHm+0WLNce2z97t94qKBzF7/Cb8XnGQx9/tHieh9tn7vf7xWcfGGUwnVCpik8Es3SfFHogtWxFK3Rdw+j9ml+sWPvZlyPCOgi5DOMrs5s9U7SYn7JIWJUqWnfnziH3E+WpOnzj3bQiepJRRioRuqNmNi6upVh1HtHNFcklIWsgoUroCwB+RjV8YwauwGvNFXyt1TOiYnkmDqD/AGjIzUnSFlKEIR2aIQixR4bX4jv+w0U+q9Xz+qQVbsG65BXhAhSVKQtKkLSWUlQYg9CIQAhCEAIQhACH1hCAMHX0YpZoKXElZ4Tqk9IrX3shvNdN2I6xsU6UmfJVKWLK+hjXVoMpRlzH4FM93BjyZYaXa4PNONMhhui53dFMXBiWLmw3tU3YjrEX3jYbzXToRC26Lndeyru8SOAw3Rc7r2Vd3hdzbi1To0TdzYb3xJ0IiLMLnd+FWrwADboud34VXfyhdzbi+JPbqIXc8I3viTo3aFmF7fCrv0MALML2+FV/0MGubX+JN7eULubB/iTo3aFmF7fCrX5wAawvb4VXv2MNTa/xJ6dxC7m1/iT+0NBe3wq6+cAG5b2+FV7+cSBc2/ML28ojVVr/ABp6eUTa1y3wnr5wB+h4QhHnLnBsevtFirAke2z94a/7RWUZGkk+z0qJerOruYrYlK9btfXpULCunqBGoExWcXzcx78EdrMxrliNw9G+J0tLiFdhlVMEoYjLSmXMJbiG9wv1IVbyjT4ggHOLyjqVFeTbB6Lcf9auRv0QkpPDOVMICh1YAkGM1Xy1yNnV4dtFX4biqKcbyFyakIqpbDNIVZRHch+8c+mVVVOR6ubVz5iPCuYSP0j0wmllz8aoJJQCF1MsEEWI3g8TcJNXJ8GUfdfhVZhqZc2fTz0U0+8idMllHrAzhxoW0ipHf8UwqkxjDptBWywuTNDd0nQg6ERx3aHY7FdnpyiqUuqo3O5USkksPxAcp+kZjzKWz5CdmCjovolqE+rxOkLbwWiaO4II/t9Y5v6xDPvD9Y6R6K8KqZSqzFZ0pcuTOQmXJKg3rA7lQHTK/nG566bsS4M1tlsVIx+SqsowmTiSBZeQnDwq/sdI5CtC5cxUqagy5iFFK0KzSRmDHescxmkwLC5tfVrZKBwpGcxWiR3McPMjEcYmVuJS6KZNTvqmz1y0kolvc37RPw8nW/BkSpCIF8omPUdiEIQAhCEAIxWLU+7NTUIF18KhoWjKxXr5XrqOYnUDeHmI4yRuJxJWjA2YZ7j2OoMSxc2G+1w1iIgOVZDfa4axELboz3NC1wY8R5gAGFzuvY3cGJvvHhG9qnQjtC+8bceo0IiLboz3dC13gAAN0XO78KmuPOJY7xtxfEltO0GLnh4viGhHaIswud1+E6v3gBZhnu/Cpjn0MLueHi+IN/SJu54eL4g1vlEWZOe78J1+cAGsL2+BX7xLFzw3+NP7RF3PDxfEG/pDQdPhV+8AGsL2+BX9jEgFza/xBj9Ii7qtf4w39IDTp8Bb+sAfoiEIR5y5xackHarGVjSsnA/OYqPePmcD7/xpRZvb5wB//sVH1H08PuI6hwIQhFTsRk9mU7+1eFJ/3lB/QvGMjKbLqCNrMKUcvaUj9bRkvdZh3eDCEeU+qp6ZO9UT5cpPWYsJH1j5RIrrwXCZtR7RMwyjXOd/WKkJKn6uzx4Y9j9Bs7Q+11q1AKO7LloDqmK6ARkJNVT1KN+ROlzU+JCgofSMZtBs1h+0siTJr0zGkr30Klr3SLMR5R0uf1G/U5zKGL+kzHgZz02HUx4gkumUDoD8Sz9P67BtpjNDsrgA2fwqWiVNnSyndSHEuWbKUe579zGcxaXM2W2Rmo2ew/emSQBLloTvM5AKiM1EZxqGyexVbiuI+/No0zN0r9YmVOHHOVopQ0SOn9o9ClGW74XY6+ZiEbD1aNkpmO1NQKcol+sRTFFyjRzoToGjWd4M5tG6bZ7WzdpaxOBYKhc2R6zdO5nUrBsB+EZ9/IRtey+wOH4VSIm4jTyqyuUHWqYneQjskG3zinVcY3PubdcnIAtJ1EfUd5qtncFrJRlz8LpFpIb/AGIBHkRcRzzbbYWTglGcUwpUw0yCBOkLO9uA/EDm2VjGe0xStopij1ZqC5ZpMI+F+u3XlSd99SoAR9SZc8yh65KQvoDHMPG4ZOrr6nvyfhniYL3b+lkwZwxyNo+vVr6D9YerXm1vOK+0Yf8AZEfYfE/DfoawUhJKS+4FMC1wYMXyG+1w1iIvzsKrV1EyZLlI4lEjiDER8e56yyfVpbTjDg/rHg6uP/ZHlf4f4v4b9Clw7o8D2LXBiWLmw324g1iIue56/P1KN7I8QY/WHuessn1aW04w4h1cfmPy/wAX8N+hSZO6PC/CWuDBi5sN5uINYiLvuiuz9UhzY8QY/WHuetZvVpYZHeDgw6uPzH5f4v4b9CkwYZ7vwlrv3ibubcXxBrRc90Vzb3qkOebiDH6wGD1rACWlhyneFvO8Orj8x+X+L+G/QpWYeH4S39Yli6uG/wAYb+kW/dFcXIlIc8w3hf6xak4QQkCopzw3CxM/rGSz413KYvwvxeR1oa+piWsOnwFv6xIzNr/GG/pF3EKenpkgSkca7qcvw+UUW5enwlv6x3GWpWjy+IwSwZHjk1a8j9EQhCJA41NKftBjYDv7fOJ/+ao+48Z6iNqcYQWZVXPI+Uw/vHtH1MPuI6hwIQhFDsR7UUqpn19PKon9qXMAksWIU9i+kVZ8+TTSvWT1hCcr5ny6xm9nMG2nnVEnGaOlp8Np5B30VOIlkkMQ+784llyxxrdmpN8GzHZn0hVh3KjGPVpOZNSR/wBIj3keiX1yvW4ljMybNVzerluf/kol/wBI8E43XLnCWv0n4ameS3q0UsopB6Rmzju0ez0lFTjUqmxXC7FdfQJKVykeJSL7w14dNDHh9pfbY5cJIx0z0WTKI+0YJjc+nqUjhKwz9t5OX6GLGG7Z4hgFUnCtspCpKyB6quQl0TB3b+o+YEbvS1MmspZVTTzEzZM5AXLWkuFJIcER44lhtFi1Iqkr6dE+Sr4VDI9R0MddTVtPcnfme1PU09ZKE6mny50tWS5agoH5iPVhHPqj0aVVBUKqNm8cnUZOUtaiPlvJzHmDFcyvSfh6ilMxFWlOSgZagf1Yw6cXxIUbvQbOYRhlbOraKglSZ87nWl/p0+UZLKObe9/SYLHDEHv6pP8A/qIVUek+qsmQmQD+GUn+pjXjb5a9TaOlEsI1favarA6PC6qknVMmqnzZSkJpkHeKiQzFuX5xrp2I2wxlLYzj4ly1ZyxMUv8AVIZMU8e2V2W2Xw4Iqq2pqcRUklElC0pKyciQx3U9/POOXjVUnbKYdCyJzexp1OCJKQTGWwOmk1U2vTPQFiXh8+ah/hWlNj8oxMpQEtipLjO8ZLDMSp8Pk1pMpU2oqadVPLVvslCVBlEjUx8p45RyNNcH72eeOTw3+N7tee5awOkpqrCqubPkpWuXU0qEqOgUtlD5iLeHYdRTfSBMw+dIQaNM+an1R5QkAt/SMdguL0uHSZ9PVyZk6ROXLmD1SwlQVLVvDPQ6wpccTJ2im4xNlP6xUxRloVcbwIz7P9I1RdR2/Y8+Rzc8tS2adbrmlxuZbG8EpMN2YmTUyUiqRiS0CYc/VbywkeR3Y9MKwiiq9mKebOw9KhMk1K5ta5CpSkEbl3a7mxzaMXje2NJjFEqQpSJalGSQozEtwJUD+pUTGOqccpajBKDD01CEikVNKz60bszfIIt2aNdKTaXYhjWSWFRnOnqu77V9fMrpJKXOcbBIk4cnZEVJoPaZhMxNRPQfvKeY/wB2c7IIzjW/a6Z29plP+cRl6HaTCaLCZslMpHtkySuQqcmakImJUXBWMyU5CJY01do93jMkZRjole64f9lnZo0i0Yiirw6nqzIpJlShU13BSzJtpeI2VpqOtxtczEJSVUcmUqauWeW5CQPkVfSMZhWNUeHGsCpsuZ7TSLp0tMA3SpmJ/SPTCNoqbCKetCFU02bUoTLQZpSpCWU5cHPKOori0Szu+rolvKq39e+xZk0EtG2UvDpqAZIrxKUg5FO+zeTRZ2qoJVEaMpoUYfUzkrM2RLU4ACmScyzgRRqNpKCdtWjG0lCUieicqT6wOSGdvNo8sQx6jr6GjpxOQk0yppKjMB3gtW8B8o2v0tV+xinJ5sc3LZLfdc0/mZLFplGrZvC58jC6amnVnrd+ZLdxuK3Q3nrGCVynyixU41R1GE4dQCbLSqi9a6jMDL31b1vKKE2tphIWpFRJUoJLDeFy0cSTlJUi+DJjxYpKUly+97Xt38jC4qhSasKXyqHAWy7RUAueG/xhv6RZqa6ZVSxLmSkgpLlgfpFUAW6fCWy84+tjTUUmfgPGTxzzynjdp7n6IhCETODh2ITPVbX4ioWBrp4WD3mKi+bGMRj4P2ixN8/bp+6en3is4yNLO9opkTDzMyvMZx9DBLajMb5R7R8zJiJMpc2YWQgEmPqMZtAopwpQGSlpCvLP+0Wk9MWypvXo92Wp6mjmbZ7RJSZEpJXSyVciEpzUR8rRXwSrmelra6rkYnNnysIpZRVKppK90C7JfqSHjYdo6mVL9BaFYeoeqNHJRw9CQD/eKHoFw4IwrEsSKbzZqZQPZIf+8fGb1O33KaquuxU9I2xOzmzGzciVhdIiXV1tUiSmdOWVFI1LnLSMt6E62qrdm6+gq1eukU0/cllRcMRceX7x4elrDMbx/HcJw3CKOZPEpCpiltwIUSwJOVmjICooPRJsKmmUr2ivWkr3Up55hGp0SP7RlpeoqTRiMH23GytNjOBU8hVRMpK+amk3j93LQoux8i9o1quxKvxKrVV1tZNmzlF33iAnskaDyjEUkxUmjnYhXr3ZlSsz5h14v/PrG27KbA4ptVToxGvqJmGYcsPKlyx97NHUk5CPoQlDDBauWcUm20feC7d45giRLM326nSX9XUElQHZWY+biOrYdjtHX4FLxczESpJlesmOsH1bZgnqI52NhtkK6vn4RhO0NWnFZCSpjP8AWAEdjY9xGlTkz6GbWUNcfVTKOYU1CQo7hIyU3cRwpY8zpbMShR3PCNrcExyp9mw+tE2duFe4UKSd0EA5juI8tptraLZhMgVMqbOmVG9uIlAaM7ubZxyvYrZfG9pqhGKUtVMwiglKPq6hA+9m6Hd6D/y8bFX7I7K1eMpwip2pxGdjKkMgzqszFDVmNvlEZSxxltujFjNnpdv8DqcCXiM+pRTTJaFGZTKW8xJGgGr9RHP/AEd7GUW2tBWY3j0yrqFLqVJlvPUHA6/rGobVSarAMTXgddM3ZiZgC6hI/wBpKOSm07+Ud12Dw2gwzZGjlYYqcqlmAzUKnABat4u5aGRxtKDFaU2cu29wjCcB2qw3DMGpEUyUU6ps8pLqW9g5N9PrGIaMn6SK/Ap201TVUNdVrxlM9FOuSpIEpKQwIHX9YjYLZum2x2jxH3j6yZhtGkITLSspClk9vIxXDmUMXHc7kt9zF+sl7wR6xG8ckvcxSxaZN3KekkEibVThLDZkZEfqRHR/SJsVs/gOxFVV4VhkqnqJS5ZE4OVAbwyJjS9h6egx7byXJxKdOC6eYFUkqUkMVJLne7WfrHUvEtwltTMSTaOlUvop2Qwyk9pqKJc9UuXvr9dNKhYObZRwvfROqJ82ShKELmqKEhLJCXsAI/S+1tVRUey1fMxCfNkUypRRMmSg60hVrd7xwbAdn8I2k25lYJhVVVqwopK/XLYTLJcnK17R5E1GRy4ucPuYBk7uR3Hta4MTuneyG9raxEdUxz0OUVBhq5uGVldUVyyJclExSd0k6qtkA5+UTL9CEg4QVKxqcuvCSUlAHqt7o2bfOKdVeRLo7XaOVbqd0W4Hta4MGO8bDea9rERuGyHo0xXada6itmewUUtZllaU8c0gsd19O8ZrG/RzshRBWHUuPzZeLJRvS5K5oUVnNmaxMY80VubHw8m67nNWSwsd34S1we8QSEuVboPxOLEdo6/U+hfAqWjnVc3E8QAlyitY3k6BzpHLdlqIY1tdhFCpLyplSCUm/CC7HrYRvU52OejutzH+tksONLfCdQe8ejXJAG83FaxHaP0bi2ymE+6qn2LCKFNUZZTLUZSQEqNgT5Z/KNMwf0QbNVlCQMcnVs5HCuZTzU7qFdgH+sZ1WnTR10YtWmclsw8PwFrg94kO5txfEGz8ozm2GytRshjnsMyZ6+RORvyZpDFadQR1EYIAW6fCWy84onatEZRcXTP0RCEIiWODY9/MWLMLe2z94Nn94rKPnDKn1M4SVH7ubynoY+8f/mPE3/8A50/dPT7xWcY8jmt+YdfKPRGWlpojdOzZo8qmnl1dMunmPurGY0OhjxoKv2mVuLP3iB+o6+cWo96akj1Jpowi520OD4VUUUqtUrDZiWmS94FBB/CcvlHdPRPh/sHo/oHDKn705XzNvo0cVx1SlUcumQHXUTUpA6/+Fo/R2GU8vC8BpZBZKKamSknslNz9I+ZmhGE6iJN6aOQbbekbabDdrsQp8JqAKKhUlKkmWFB2u57l46XszilLttsfIrKullrFQgonSlBxvCxjhE+q9tRjmJLyqps1QfUMW/rHYPQ9Trkej2lKwR62YtYfo7f2jhwUVF+fJ1J8/I0Cm2MmVPpPGzE072G0azUsczKzCT+oEdR2+x07L7G1dVTbsubuiTIAsyjYN5B/0ins2JNd6RNpsQQxMgSaUHuEuf7Rr/ppmqnTMCw5zuTZ6pihod0D944jcv4Nl7yX3Ne9CFJR1O0lbXVc4mvkp+5QVMTvPvFtYz+0uw+H47t5O9fj8iSK1UveoZSd6aopGvQZl4xnoZw1NTtTi+MJltIkp9VLOm8o3P6D6xe2IXLxv0xY/iiTvIp0qRLOYzCbfoYySqVL/wB2Ni9rfl/Zv+NVlNsjshU1VPLSiVQ07SkAWcBkj9Wjivosl0+M+kFVbi88+0pefK3lMVzCR+ueUdB9NU+YNk6Wilkg1lYiWWPmY0z0Z4XLxD0lLqkS/ucPlEkgW323R/X6R24/pb+xxHj9zZPSXsphWL7SU1diGP0+HJElMtUkp3psw7xZh+gjpFNLlYZhEqWl/VU0gAOLskf9o45jqkbSenakpEccukmIQoacA3j9Y6dt3X+7NiMVqQWUKcpSe6rD+sTV7s6lX6Yn5+VOkzBX49Plhc+bULVLUepNmHnHRthkJ2bp9mcLWkprMYnLq572ISEEJBjT9iNmp+2NdSUMsbmHYeUzKqYfjJL7o+sZrEp9bJ9PNAiqUjdlz5cqQlBcIlkMB53imZp1GPY2Hn5nR/SbJ9d6PcWHhlBX6KBjmPoVo1V+2lXiMxj7PTG7W3lED+jx1vbeWJ2xWLoORpVn9A8aV6CsKm0mAV1fOlLlmqnAIKktvJSMx8yYx819Ccfdv6/8Fr0316pGydPQoUxrKlKT5C/9WjV/QZhwXtFiVeE8NPKEpJGTqP8A2j09OGJ+sx/DcPBG7TSVTlA9Tl/SNk9CGGTKPZSorJssoVWz95JI5kgMD+rw7fccfZfyfPppx2swzBKOgoKhUmZWzCFlBYlAGT+ZEa16NNuMRmUlPshT0pXPmTFNVqW/qkFyokakXb5R5+mfEPa9sqOhQQRR0+8oHqov/RoehCkTU7WYjWlP/t6cJS+m8W/sYxxuNmxk06+R1baHEafZDY+pqpSQlFJJ3ZKeqsk/WODbCU1RjnpJw6bVKVNmLnGpmqJfJ1ftHTfTfVKl7JUtKl2qatILdgTGrehGiTUbWYjXbp3aan3EnoSf2BhXPoYm9vU6X6RsQ917B4pOCt1S5Xqk+auH+8ck9DWGGr26E9SeGipyvyUbD+pjdvTjXeq2Zo6EFjU1QJHZI/7xQ9BOGrRS4niq5ZSmetMuUojMByf7RoWy+39Gf9MWLTsN2KVJp5qpc2snJkgpLFsz9BGoegdU5GMYvI3yZQlJJGm85vFn051wmV2EYcCGQFz1h9P/AAGLnoJw1cvCsSxRaCkVM4Ilk6hLv9TGf9hbKvl/J5+nVKRLwRdgv1swA9mEcqvvGwf4g2flHQ/TbiAqdo8Nw5J3vZpKpqx03v8A7RzsAMOnw25fOLY+GRydkfoiEIRM6ODY9/MWLMP87P3h1+8VlFDp/pPh84yGP/zFibn/AD0/dPT7xWcUD8Vr/EPF5RdEGSha5Uz1ks7q0lzYX8ozlJWIq5bjhWM0xgjpf8ptw+cSlSpa99BKVJN2zPcRSE3FnUZOJsOHUfvXbrA8PIdPrRMWOwLn6CO47aV4wzY3FKp90op1AHubD+sfnGXiGK0+MIxHDqgSKko3UzAUjd/XL/vGSrsU21xakXQ4hiUybTTW30zJiSk6jKIZIzyTbij0xlF0/I3WX6IKuso6NFLi0pGHT5aJk1KkErSSASEkWIe8dDxTEsM2E2SCnSiTRyhLkSybzFAWA7mOJ4Vt7txgFEnDpB9bJlDdl+slBe6Ox6RUrZ2ObT1iazaKrXMQkumTkPkBYRzHFkk6Z02mzcfQztRLm43i1JWzAioxCZ7QjeLbynLgfrG77ebDr2vTRzKeu9jn0hUyyneBSoMY4jiGEqnVCayim+z1CW5Tui2RBGRi2jabb9EoUwxSo3RYKMxJt5x1LBODpIy97fJ0THsSwv0XbE+4sNnCbiU9JCfEVHNZ6dvlGn+iDFkYFtpUUOIzBKNbK3HWbb4LgfNzGDpcNm+1GuxGoVV1ZL7ylFTHq5zMMUwoV5TOlL9VUIyVoY7XhZaL7muR3XbfZQ7XYTJppVUKafTz0zpU0p3gCO0a6RhHoh2Sng1AqcSqXUCbKmr0tokRzOn2i29opIppOKVBQAwJmpLDzMV0UFXWVnt2NVi6ye7gKUVfq/8ASJxwZJOqoJpKjIejitVT+k2kqcUW02rC1Fa9VLDiO4bXbOp2r2en4UqoNP60pImAOxBfKOAYrhq64y58iZ6uplcqnZ9c9Lx7r2u26lUXs0zFZ0uUkNvlaQW88zG5cEotpLYy+7fB0zZ/AML2doq7Y/DMeUMZqZfrzPSyShQI3Q39ujxR2X9F2MyNr0bQ7RYjLqJsmZ6xO4SozFDIk6COPpFdKq01kmtmCrff9cFkEnzjOH0gbbKpvUe95wSPidO9+sR6ckb1YtcnbdvNsMD2dwuZTYk1TNnoZNIk3WO/QRW9F+0qtpcBqKiaZaJqKlQ9RLsmShhupA6NHAVpn1NUamtqFVFQovvzFbwPzMeuG4li2AVRq8HrJlOpVlBKsx3GsdaJe93JrJGtPY7Xtt6N6HHscOP4hixpKWXKSJ6Ckcqb8z2jc8C9m9x0fscr1NMJQ9Sj8Hw/qGPzj81YvtJtNtAj1eJYlNmy8xLK2SfkLR7o2220ly0pl4zUIQgBKUpUkBI6NHKjJO6OnODjVlnbitGI7e4vUcyETvVJIu26G/tGb9DGLScN2vrKCpmJQa2WyCTZSgXA/QmNIQZqpkybPWFT5qitaizKfOPKbKXvon061S5iCN0gsQfOK6HoSJa1rb7H6S232QlbY4QiiVUGmmSpomS5oTvMR2jFbD0+BbL4lO2Uw+pFTWplevqZxZ1KcDd+Q0jjp2520XSexHF53q2be3gCR5xhqeZiFDVoxCjq5iKpKnMwKZQPnE9Em7KqcEqbO/ekPYP7ZijmCvTSeyb28VpcFJZz52jNbHUeH0GzVNS4Ud6klOlEw/8A6rFiv5l4/PWKbZbWYtTikrcUnmVMZBQlQSFebZx+j8Bok4Ts5Q0m7uinpkpIOjC8ZTUtzW1opGkbZejSftntMjFJeLSpdKECStISSpO6S4GmbxtapuD7CbLJSuYmno6OXupc3Wf7kmOETNutp6XGMRmYXiE2XTzqmYsS3BSHUcgYxGI4li+OzUzsYxCdUAZJUt935aQjGTMnKC2s9sXxedtDjtXjVQN1VSv7sO+4kZCKodzYb3xfigzOAACBcABlDtEhreH4fw+cehKlR5ZS1Oz9DwhCIljg2PfzHirD/Oz94eL7xUUOl7fCfD5xfx/+Y8Tc/wCensfD94qKHW1/iFuLyi6IMH4rfmHi8odL/lV4exhoL/lNuHzh4rfmFuLyjQCLKt+ZPi8os01dPpmSFb8s5JVkP2isdL/lV4fOHW35k24u4gm1wE2uDNSMTkTbLJlKGYVl8jFsEKDpIUOoLxrWov8AlVbh7R9ImLlEqlqUg/ElJZ/KLxzvuiqyvubJCMEjEqtIb1wU+RUBbzj1GL1Azlyy2Y1iizRO1kiZiEYn3xOyEqXfIvaPg4tUm4ShIGaQLw60B1ImZvHnNnSpIeZMSnzN4wi6yqmcKqhQfIiw8i0eFi7pLfEnXzjh5/JHLy+RlJ2LgOJEsls1Kt8wIYDLGIbQSZdYn2oGVOUErSpSVFMtSkhkkE3AsCHjGXcX4tFWZukQ4awLapGY7xGU5S5JuTfJsGM4HSyPbKyQRJp5CJZm0yEl5a1oTuAJUd4Or1hILkBOriPdGDU1ZgtIUyUUk5SZb1c4KHrFrcABTlC0lRDhkqSAc2Ma4Kif7P7KJp9UV+sIsylMwJ6s5Z8nPWFPUTaWdLnyVFKpSt5ALHcV1AMcGWbAjZSmmSXFdMtMEtf3bgTAoIWgHLedylyHG67PEpw7D6TGZCJ9OqXLGGGoWmsCn3+LnCSD0sCI1slRU5WSo33ibK8+8Q7i4JD3ScwesAbFK2dRidJ7bSypoRNmAplSUNL3SsodJUSQ26/EX7ZE2E7K0lRSmdLqZ0pcpJSrelHfVxTWWtPwpZCRpm9tdWdTgBZB6g2I6RD2J4t02Ie4gLNhoqPC5mzcj1sinNVPk1EwFRmeuCkPu7pB3ALXCg5v2j1n7NUlIDKqJlSmdPmIlypi0BJB3piS4yI4Emz556nWb72fF4rModIO4vvFPQm6YULM8cBoFqFPJqqhU71ipYCko3d4erfXI+sYfl/T6rNnaak/2lRUJmzZalykrQBkhauJ28DWGva+v3fMbzc1mUIFjc7xS+RN0mBhb2fojiu1mEUI5F1CVKSdACCfoI/QO1+1OGYNgFdvV9OKoSFiXK9YN4qa1o/OB9qRU+upqgyZgTu76VbpPkRHl7IFnfnTFzCc73HnEZQk5F4zjGKs9JAIkJKi7kqfUEx63c+LXoqIFrBnAvkyhCzfh06piyIN2LMPD8PVJiQC58WuTKELufF8WXHEAi2e7plwwB+iIQhEC5wbHv5ixVh/nZ7jxfeKiha17fCfD5xfx/8AmLFHP+ensfD94qKGp66i3H5RdEGOtr/ELcXlDpe3wqtwwta/kfDDrb8w8UaAdbfmTbi8odL/AJVW4exiHDDit8KrcPaD52/Mm3F3gCetvzJ8XcRPRlflVa3aPlxbi/Krw9ol87Z8ybcUAOvDb4k2v3hqOL8q7W7GDuzKy5VdO0Q4Y2t8SXF/KAJ0PDb4kWv3iS7jiv8ACu1uxiHuOK4yXa3aDjpbVHXuIAWY8NviRb9YXccV9F2/SDsRxh9F2t2g4Yhraot+sALNlbVFv1iQ7ji4tF2/SIe44g+i7fpEOGNuHVH94Am27y8OqLfrEsXHFxaLsxHSIe44xvNZdrjpEbyWy4dU6jvAE2bLh1Ta3eJu44hvaKsxHSIe/MN7x2v2iLNlw6ptY9YAkM2R3fDZwesSxfmG81lWZQ6RAPFzDe8XXtBw2XD4dUnrACzZHdfl1SesTd8+LxWZQ6RDne5hvaKtxDpEOGy4fDbh7wBLBsuHw2dJib72fF1syhEPfmG83N4u0Q4bonpbhPWMBNmFuHpZ0mJu7ON7U2ZQiHvzDebOzKEQ4bt01RGgm26PDoLOkxIdzlva5MqIu+Y3tTZlCDhvw6DVEALMPDp1REh3PXXLihdz4tTouIDMOmn4YA/REIQjzlzg+PfzHirBv42e48X3iox9mztofBF/H/5ixRy49unsfD94qKF3OT6h+eLogyTmeuotxxdwOlk1+0OG0dQFLkVFUiWsAsQkqAIfvFHTO2hflj7kzZtPUInyVmXOlKC0qSb7wLgiAN0qcOwyXglfiy8OwuTNXTSJqEqXMMklfrAQgC4UdwBi4cZxhcSFGun2cTKw2npzWShMnTJW86j65cti6jZkjLV4rq2oxxS56lYgFCoSlEwGRLKQEvugJ3WS28cgMzGPmVM+aiRLmTCpNKjckpcDdTvFViPxKJ+cZRto39GzuCIxCo36KjRIR7SV+1TVJlhKatCHcGxCCoDu0a1haKBWGbSTRRSKpNHK9ZRT529vSwqaEDIjQvfWKFbtBi+Jb/tteqd6yV6pR3EpG5vBbFgM1AEnMkZxUk1U+nkVEiTMKJdSgInyw33qQQR9QDbpChZs21WF4dRUlCuloBL3akU84SSd6oT6uUty78TrVcdYzcvBMCm4xOmqwiipsNRSCbKnT58xEtUv16UK3gTvImpS6CCbqD6xotbjGJYiimRWVq5qaX/26mSn1ZYDQByyUhzewj1rdocZxMTBXVypwmS/VTJe6hIWne3sgBmq5OZOZhTNtGzSMLwVeI4FTS5FAqnrJcydNTMMwTlpHrd1S9NzhTle0eeHYXheI4NVzJlHSLmq9uVKqaVUwJl+pkoWjcc8rkvvC7xrkrH8WkS6REqtCRRf+2X6pBMrMM7OQyjY2vEnaHGPZaimFZuSalRVPlS5aE75ICSzAMCAAQGBaFMWjdti9k8FxvZijxCro0LmKm+rnOojfKZoUrIteXvDyjEqpcLp5E+YjCqWa2BS66WuaVumYVMTZQsQcuwjXaLHcWw6kTR0WIrkU4WpaQndYKUndVmNU2jyOKV6kFBqFFJphSKQwvJBcJyy+sKYtGe2iwagw7ZGTX0yZJnzptIFhCiVSgumC1BQNnKuK3XpaNjxjZvAqEoq6bDqdSqWRPWpIWsoKkyJcxKZoJuXWVWszP0jns/Eq6qpBSVFWZkjeQoA7oDoRuJyGibRdmbV4/OnSZ03ElrVTghCChDMU7pdLMp0gDiBtCmLRs2LYDg+H0uKy5OHIPql1c6WpalFSPUqk7qRflaYp9S/aJk0ODztoKmil7P00ycKKnVSyguYiXNWtKVrQVud1agSEE2tGpTcexefS1FLOxFcyVVzDMmqUEupRIKuJnD7qXALFhH1TbSY1R1U2qp69cudNQiXM4Ul0oACLEMCAAxFx1hTFo2DCKPDK9Gzsubg9HK9rFWZ5WpY3jKSd0qvYPdTAZRZXszQLodpZkqhQZtNKlmlmylKUiURI9dMUkuXSrIbz2UI06VilfIFOJVYpPswmCQqx3RMssXGrnOPaXtBi8q8uvmoAG6UDdy3BLuGuNxIF+kKYtGe2swzBqCnwqVSSKaXVTVyjNlSZilKMpUtBdYJISd8qyazRl8V2XwSXgGMVlPTolVeHrqAkbxvL9buINzfd3SP+a8aBUVlTV1Samon788BITOLCyQyR8gBFmbjuK1CZ4nVsxaahK0TkEJ4gtW+p7aqAMKZlozKsBpf/wALE4yKUis9oE1U+9pRUZe6NOYP1jOy9mMFnbFSMel0iCs0ZmLO+riKJCwo5/8A7u6fpGjHGMTNF7B7cs0plCT6pxuFG9vMzZ713zj7Rj2LS8KGForpicPEtcr2YBLJStW8oOz3UHzhTFo2qZheES8dnUnqMKTIpcL9o3ZhmtLmFMsvOY/iU271j5pMEw1eGbP4gqikTl4pWSaaeEqU0tBnTHUz/ElIQH0SrW8a2Npca9oRP9uSZyJRkiYZEvjlkB0q4eLlTm+UfEvaDFpDeqrVISN1kBCGRurMxLBtFkkebZQpm2jdMJ2bwXGKrFpApaFSqSuky6f2VSxLKBvLmJ4i77iVA902jBYth1AjZVFVIpJcmqkCj3p6FKed62SpSt4EtmkNYRjPtNjhqfaE4iUTysTDMly0IC1AKS5ADOy1Du94r1OMYjWYfJoKmqUujkbvq5G6lO5uhkksHLBwHdnhTFop23e3TVES5fMb3WzLhd8xvdXsuIs3bpqmOjkWb8Og8ESHfPi1NuOIu+d+vjgG+WgflgD9EQhCPOXOD49/MeKtY+2z3Hi+8VGPe2dtC/JF/H/5ixS9vbp935fvFRQu56nMPzxdEGSS79dR44hw2dtC/JAm2dtC/JC7nrqH540B8+uo8UHHitop+XtAs2dtC/JE9euofngCDrbzT4u8HHi8lPy9odOK2in5e0Otr6pfmgCXzt5p8XeId24vJT8vaH/NbRT8vaHW3ml+buIAl+3mh8+8OnF5LfLtEdOLyU/L2h14fND594Al87eaOveIfLi8lvl2g+XH5LfLtD5eaHz7wAcdPND/AFg+XHfRb/SHTi8lvl2h/wAvmh/rADTltqh/rB8uK+i3+kHy4vJb/SJ/5fND/WAIt0tqh8u8Hy4r6LfPtDpxX0W/0h8raofLvABw2VtUdO8TqOK+i3z7RF3HFfRb59oWbK2qHy7wAcNlbVPh7we44r+J+btC7jivot8+0LNlbVL8veAFmyt4X5e8HL8wfxPzdokacV9FPzdojTK2qX5e8ALdLeF+XvBy+d/F4hE3fmv4n5u0RZsreF+XvABw3bo/LE3fO/V+eIu+d/E/N2hZu3R+WAFm7dH5IkEvnfq/PC7536vz9oBm7dH5IA/Q8IQjzlzg2PP9o8Usx9tn2fm+8VFDTO3V+SO8zMCwebMVMmYTRLWpRUpSqdBJJuSS2Zj5+z2CX/wegvn/AAyL/SKpkmjhBN9H6Pzwt1toX5I7v9nsEt/g9BbL+GR+0Ps9gl/8HoL5/wAMi/0hqGk4QSXPXUPzwe2dtFPydo7x9nsEt/g9BbL+GR+0R9nsEv8A4PQXz/hkX+kbqGk4Rdza+qX5oP8Aitop+WO7/Z7BLf4PQWy/hkftD7PYJce56C+f8Mi/0hqGk4Q+dr6pfm7wew4raKfl7R3j7PYJb/B6C2X8Mj9oj7PYJf8Awegvn/DI/aGozScI1y80Pzd4dOLyW+XaO8fZ7BHB9z0Fv92R+0R9nsEZvc1Ax/3ZH7Rmo3ScIft5ofPvB8uLyW+XaO8fZ/BHB9z0DjL+GR+0R9nsEZvc1Ax/3ZH7RuoaThHXh80Pn3gDlx+S3y7R3j7P4I7+56Bx/uyP2iPs9gjN7moG/wCGR+0NQ0nCOvD5of6xI04/Jb/SO7/Z/BHf3PQP19mR+0R9nsEZvc1A3T2ZH7Q1DScIf8Pmh8u8S5txX0W/0ju/2fwR39z0D/8ADI/aI+z2Bs3uagbp7Mj9ozUNJwh/w+aHy7w6cV9Fvn2jvH2fwR39z0D9fZkftEfZ7A2b3NQN09mR+0NQ0nCNMvNL5d4OXHFfRb59o7x9n8Ed/c9A/wDwyP2iPs9gjN7moG6ezI/aN1DScIftbVD8veDlxxX0U/N2jvH2fwR39z0D/wDDI/aI+z2CM3uagb/hkftDUNJwh7ZW8L8veF35r+J+btHePs9gjv7noH/4ZH7RH2ewRgPc1Awy/hkftDUNJwjTK3hflg5fmv1fnjvH2fwR39z0Dn/dkftEfZ7BGA9zUDDL+GR+0NQ0nCNO3R+SJcvnfq/PHdvs9gjk+56C+f8ADI/aH2ewS3+DUFsv4ZH7Q1DSZGEIREqf/9k=%20"/>
          <p:cNvSpPr>
            <a:spLocks noChangeAspect="1" noChangeArrowheads="1"/>
          </p:cNvSpPr>
          <p:nvPr/>
        </p:nvSpPr>
        <p:spPr bwMode="auto">
          <a:xfrm>
            <a:off x="92075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 descr="C:\Users\Claquerr\Desktop\bootstrap-started.bmp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84" y="3706152"/>
            <a:ext cx="950871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Claquerr\Desktop\bootstrap-blueprints.jp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8999" r="15000" b="7000"/>
          <a:stretch/>
        </p:blipFill>
        <p:spPr bwMode="auto">
          <a:xfrm>
            <a:off x="7061200" y="3716654"/>
            <a:ext cx="105664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30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40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PPT Template_16x9_Slalom">
  <a:themeElements>
    <a:clrScheme name="Slalom Theme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1E4164"/>
      </a:accent1>
      <a:accent2>
        <a:srgbClr val="13B5EA"/>
      </a:accent2>
      <a:accent3>
        <a:srgbClr val="F3901D"/>
      </a:accent3>
      <a:accent4>
        <a:srgbClr val="8DC63F"/>
      </a:accent4>
      <a:accent5>
        <a:srgbClr val="838383"/>
      </a:accent5>
      <a:accent6>
        <a:srgbClr val="C41188"/>
      </a:accent6>
      <a:hlink>
        <a:srgbClr val="0E87AF"/>
      </a:hlink>
      <a:folHlink>
        <a:srgbClr val="0E87A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Bef>
            <a:spcPts val="600"/>
          </a:spcBef>
          <a:defRPr sz="2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chemeClr val="accent1"/>
          </a:buClr>
          <a:defRPr sz="2400" dirty="0" err="1"/>
        </a:defPPr>
      </a:lstStyle>
    </a:txDef>
  </a:objectDefaults>
  <a:extraClrSchemeLst/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7163153D4E247A4304A0B6523F931" ma:contentTypeVersion="0" ma:contentTypeDescription="Create a new document." ma:contentTypeScope="" ma:versionID="3ad030b521d5ba5d90fc0de777d6efa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7048054b1871eb79ccacdc12be3b0f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918BCC-A7AD-488A-B68C-D89463133A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19ED93-FD5E-403E-BA46-96CA012AA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C83AB72-C9F6-44F9-8E4F-EE2068AACBC0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Template_16x9_Slalom</Template>
  <TotalTime>12895</TotalTime>
  <Words>1386</Words>
  <Application>Microsoft Office PowerPoint</Application>
  <PresentationFormat>On-screen Show (16:9)</PresentationFormat>
  <Paragraphs>384</Paragraphs>
  <Slides>48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ＭＳ Ｐゴシック</vt:lpstr>
      <vt:lpstr>Arial</vt:lpstr>
      <vt:lpstr>Bookman Old Style</vt:lpstr>
      <vt:lpstr>Calibri</vt:lpstr>
      <vt:lpstr>Courier New</vt:lpstr>
      <vt:lpstr>Rockwell</vt:lpstr>
      <vt:lpstr>Wingdings</vt:lpstr>
      <vt:lpstr>PPT Template_16x9_Slalom</vt:lpstr>
      <vt:lpstr>Damask</vt:lpstr>
      <vt:lpstr>Beginning SharePoint Development with JavaScript, AJAX, Bootstrap, and more..</vt:lpstr>
      <vt:lpstr>New Jersey SharePoint user group</vt:lpstr>
      <vt:lpstr>Thank You Event Sponsors</vt:lpstr>
      <vt:lpstr>What we’ll cover today</vt:lpstr>
      <vt:lpstr>Session warning</vt:lpstr>
      <vt:lpstr>About Jared</vt:lpstr>
      <vt:lpstr>About Chris</vt:lpstr>
      <vt:lpstr>About Schmidt</vt:lpstr>
      <vt:lpstr>  Demo</vt:lpstr>
      <vt:lpstr>So why Client Side Development?</vt:lpstr>
      <vt:lpstr>SharePoint “upgrades” are terrible</vt:lpstr>
      <vt:lpstr>The pain..</vt:lpstr>
      <vt:lpstr>Does it need to be server side code?</vt:lpstr>
      <vt:lpstr>The big M(icrosoft)</vt:lpstr>
      <vt:lpstr>There’s a library/framework for that…</vt:lpstr>
      <vt:lpstr>JavaScript </vt:lpstr>
      <vt:lpstr>Benefits of JavaScript</vt:lpstr>
      <vt:lpstr>It’s starting to feel a lot like NASCAR</vt:lpstr>
      <vt:lpstr>Our recommendation for beginners…</vt:lpstr>
      <vt:lpstr>jQuery</vt:lpstr>
      <vt:lpstr>Where do I put my scripts?</vt:lpstr>
      <vt:lpstr>What tools do I need to write code?</vt:lpstr>
      <vt:lpstr>What tools do I need to troubleshoot code?</vt:lpstr>
      <vt:lpstr>REpresentational State Transfer (REST)</vt:lpstr>
      <vt:lpstr>REST Fundamentals</vt:lpstr>
      <vt:lpstr>REST Design Principles</vt:lpstr>
      <vt:lpstr>Reading Data using REST / jQuery</vt:lpstr>
      <vt:lpstr>Working with REST</vt:lpstr>
      <vt:lpstr>Working with IE (shudder)</vt:lpstr>
      <vt:lpstr>Let’s fix that right quick!</vt:lpstr>
      <vt:lpstr>This is way more helpful!</vt:lpstr>
      <vt:lpstr>Better yet…</vt:lpstr>
      <vt:lpstr>Creating Data using REST</vt:lpstr>
      <vt:lpstr>Updating Data using REST</vt:lpstr>
      <vt:lpstr>Putting it All Together for a Simple Example</vt:lpstr>
      <vt:lpstr>  Demo</vt:lpstr>
      <vt:lpstr>PowerPoint Presentation</vt:lpstr>
      <vt:lpstr>Branding / BootStrap</vt:lpstr>
      <vt:lpstr>Bootstrap</vt:lpstr>
      <vt:lpstr>Bootstrap in action..</vt:lpstr>
      <vt:lpstr>Pro Tip!</vt:lpstr>
      <vt:lpstr>Quick mock-up in Bootstrap</vt:lpstr>
      <vt:lpstr>Putting it All Together for a Simple Example</vt:lpstr>
      <vt:lpstr>  Demo</vt:lpstr>
      <vt:lpstr>Code for Bootstrap Demo</vt:lpstr>
      <vt:lpstr>  Training / Resources</vt:lpstr>
      <vt:lpstr>Books, books, and more books...</vt:lpstr>
      <vt:lpstr>PowerPoint Presentation</vt:lpstr>
    </vt:vector>
  </TitlesOfParts>
  <Company>Slalom, LLC.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Jared Matfess</dc:creator>
  <cp:keywords>Generic Slalom_16x9_PPT Template</cp:keywords>
  <dc:description>Slalom Consulting</dc:description>
  <cp:lastModifiedBy>Jared Matfess</cp:lastModifiedBy>
  <cp:revision>150</cp:revision>
  <cp:lastPrinted>2011-10-06T21:06:48Z</cp:lastPrinted>
  <dcterms:created xsi:type="dcterms:W3CDTF">2012-10-05T15:15:20Z</dcterms:created>
  <dcterms:modified xsi:type="dcterms:W3CDTF">2014-09-20T16:58:48Z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0x0101005AE7163153D4E247A4304A0B6523F931</vt:lpwstr>
  </property>
  <property fmtid="{D5CDD505-2E9C-101B-9397-08002B2CF9AE}" pid="3" name="TaxKeyword">
    <vt:lpwstr>812;#Generic Slalom_16x9_PPT Template|b6dd4f79-e55b-4f34-981b-a802151fff28</vt:lpwstr>
  </property>
  <property fmtid="{D5CDD505-2E9C-101B-9397-08002B2CF9AE}" pid="4" name="Slalom Office0">
    <vt:lpwstr/>
  </property>
  <property fmtid="{D5CDD505-2E9C-101B-9397-08002B2CF9AE}" pid="5" name="Technical Work Tag &amp; Details">
    <vt:lpwstr/>
  </property>
  <property fmtid="{D5CDD505-2E9C-101B-9397-08002B2CF9AE}" pid="6" name="Business Imperative &amp; Solution">
    <vt:lpwstr/>
  </property>
  <property fmtid="{D5CDD505-2E9C-101B-9397-08002B2CF9AE}" pid="7" name="Client0">
    <vt:lpwstr/>
  </property>
  <property fmtid="{D5CDD505-2E9C-101B-9397-08002B2CF9AE}" pid="8" name="IsMyDocuments">
    <vt:bool>true</vt:bool>
  </property>
</Properties>
</file>